
<file path=[Content_Types].xml><?xml version="1.0" encoding="utf-8"?>
<Types xmlns="http://schemas.openxmlformats.org/package/2006/content-types">
  <Default Extension="emf" ContentType="image/x-emf"/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7"/>
  </p:notesMasterIdLst>
  <p:sldIdLst>
    <p:sldId id="256" r:id="rId2"/>
    <p:sldId id="299" r:id="rId3"/>
    <p:sldId id="290" r:id="rId4"/>
    <p:sldId id="291" r:id="rId5"/>
    <p:sldId id="365" r:id="rId6"/>
    <p:sldId id="373" r:id="rId7"/>
    <p:sldId id="301" r:id="rId8"/>
    <p:sldId id="308" r:id="rId9"/>
    <p:sldId id="310" r:id="rId10"/>
    <p:sldId id="349" r:id="rId11"/>
    <p:sldId id="338" r:id="rId12"/>
    <p:sldId id="374" r:id="rId13"/>
    <p:sldId id="378" r:id="rId14"/>
    <p:sldId id="377" r:id="rId15"/>
    <p:sldId id="376" r:id="rId16"/>
    <p:sldId id="375" r:id="rId17"/>
    <p:sldId id="381" r:id="rId18"/>
    <p:sldId id="313" r:id="rId19"/>
    <p:sldId id="382" r:id="rId20"/>
    <p:sldId id="383" r:id="rId21"/>
    <p:sldId id="384" r:id="rId22"/>
    <p:sldId id="369" r:id="rId23"/>
    <p:sldId id="332" r:id="rId24"/>
    <p:sldId id="306" r:id="rId25"/>
    <p:sldId id="303" r:id="rId26"/>
  </p:sldIdLst>
  <p:sldSz cx="9906000" cy="6858000" type="A4"/>
  <p:notesSz cx="6742113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9F37431-DF92-4AA6-A496-C84951999430}">
          <p14:sldIdLst>
            <p14:sldId id="256"/>
            <p14:sldId id="299"/>
            <p14:sldId id="290"/>
            <p14:sldId id="291"/>
            <p14:sldId id="365"/>
            <p14:sldId id="373"/>
            <p14:sldId id="301"/>
            <p14:sldId id="308"/>
            <p14:sldId id="310"/>
            <p14:sldId id="349"/>
            <p14:sldId id="338"/>
            <p14:sldId id="374"/>
            <p14:sldId id="378"/>
            <p14:sldId id="377"/>
            <p14:sldId id="376"/>
            <p14:sldId id="375"/>
            <p14:sldId id="381"/>
            <p14:sldId id="313"/>
            <p14:sldId id="382"/>
            <p14:sldId id="383"/>
            <p14:sldId id="384"/>
            <p14:sldId id="369"/>
            <p14:sldId id="332"/>
            <p14:sldId id="306"/>
            <p14:sldId id="30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.vasylega" initials="v" lastIdx="2" clrIdx="0">
    <p:extLst>
      <p:ext uri="{19B8F6BF-5375-455C-9EA6-DF929625EA0E}">
        <p15:presenceInfo xmlns:p15="http://schemas.microsoft.com/office/powerpoint/2012/main" userId="S-1-5-21-3140274975-3124252904-1470287901-275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4F53"/>
    <a:srgbClr val="DF8300"/>
    <a:srgbClr val="70B800"/>
    <a:srgbClr val="4D4FBD"/>
    <a:srgbClr val="FEDF00"/>
    <a:srgbClr val="93CDDD"/>
    <a:srgbClr val="F79646"/>
    <a:srgbClr val="F0EA00"/>
    <a:srgbClr val="38393C"/>
    <a:srgbClr val="68A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Средний стиль 1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66" autoAdjust="0"/>
    <p:restoredTop sz="95033" autoAdjust="0"/>
  </p:normalViewPr>
  <p:slideViewPr>
    <p:cSldViewPr>
      <p:cViewPr varScale="1">
        <p:scale>
          <a:sx n="95" d="100"/>
          <a:sy n="95" d="100"/>
        </p:scale>
        <p:origin x="90" y="22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-1219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4" d="100"/>
        <a:sy n="144" d="100"/>
      </p:scale>
      <p:origin x="0" y="-98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8431" y="0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r">
              <a:defRPr sz="1200"/>
            </a:lvl1pPr>
          </a:lstStyle>
          <a:p>
            <a:fld id="{D62B2679-C529-4B63-94C6-E372AC01C8C2}" type="datetimeFigureOut">
              <a:rPr lang="ru-RU" smtClean="0"/>
              <a:pPr/>
              <a:t>22.09.2025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98500" y="741363"/>
            <a:ext cx="5345113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82" tIns="45441" rIns="90882" bIns="4544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4212" y="4689910"/>
            <a:ext cx="5393690" cy="4441909"/>
          </a:xfrm>
          <a:prstGeom prst="rect">
            <a:avLst/>
          </a:prstGeom>
        </p:spPr>
        <p:txBody>
          <a:bodyPr vert="horz" lIns="90882" tIns="45441" rIns="90882" bIns="45441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6661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8431" y="9376661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r">
              <a:defRPr sz="1200"/>
            </a:lvl1pPr>
          </a:lstStyle>
          <a:p>
            <a:fld id="{FAAF97A9-2CA3-4910-B660-4A82F0F2EBC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8BDA7-7B8E-4B0C-8469-338A537B6DE9}" type="datetime1">
              <a:rPr lang="ru-RU" smtClean="0"/>
              <a:pPr/>
              <a:t>22.09.2025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3C3EE-C7D0-430B-BD89-B2BAB689889B}" type="datetime1">
              <a:rPr lang="ru-RU" smtClean="0"/>
              <a:pPr/>
              <a:t>22.09.2025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ABCB7-EF11-4A93-A416-A3D90FABD38A}" type="datetime1">
              <a:rPr lang="ru-RU" smtClean="0"/>
              <a:pPr/>
              <a:t>22.09.2025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D6A7C-00AC-46DC-B0FB-6627C7B7179D}" type="datetime1">
              <a:rPr lang="ru-RU" smtClean="0"/>
              <a:pPr/>
              <a:t>22.09.2025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385F8-7230-4A00-9267-29AC159909DA}" type="datetime1">
              <a:rPr lang="ru-RU" smtClean="0"/>
              <a:pPr/>
              <a:t>22.09.2025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C6E7B-0651-4E57-A903-EEEF218C453D}" type="datetime1">
              <a:rPr lang="ru-RU" smtClean="0"/>
              <a:pPr/>
              <a:t>22.09.2025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8AD00-B0C5-4F1C-A077-43783575177A}" type="datetime1">
              <a:rPr lang="ru-RU" smtClean="0"/>
              <a:pPr/>
              <a:t>22.09.2025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A7D8C-FE14-40EA-96C2-BEFB8FEEF5FE}" type="datetime1">
              <a:rPr lang="ru-RU" smtClean="0"/>
              <a:pPr/>
              <a:t>22.09.2025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70594-EACB-426E-9533-D050F49D77A6}" type="datetime1">
              <a:rPr lang="ru-RU" smtClean="0"/>
              <a:pPr/>
              <a:t>22.09.2025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DEF1-AD36-410B-BFF1-31A17731ECBB}" type="datetime1">
              <a:rPr lang="ru-RU" smtClean="0"/>
              <a:pPr/>
              <a:t>22.09.2025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6ECD4-359F-464A-850B-99DEE5000CE7}" type="datetime1">
              <a:rPr lang="ru-RU" smtClean="0"/>
              <a:pPr/>
              <a:t>22.09.2025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126BD-01FA-471E-8664-ABD445539EA9}" type="datetime1">
              <a:rPr lang="ru-RU" smtClean="0"/>
              <a:pPr/>
              <a:t>22.09.2025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18ECB-5CF7-4D40-8864-4EB2A04E5D6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fif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fi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52670" y="3071810"/>
            <a:ext cx="2452670" cy="2880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310454" y="3071810"/>
            <a:ext cx="2595546" cy="2880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3071810"/>
            <a:ext cx="2428892" cy="2880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81562" y="3071810"/>
            <a:ext cx="2500330" cy="2880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44488" y="4509120"/>
            <a:ext cx="34628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ЦІНУЄТЕ</a:t>
            </a:r>
            <a:endParaRPr lang="uk-UA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Прямоугольник 10">
            <a:extLst>
              <a:ext uri="{FF2B5EF4-FFF2-40B4-BE49-F238E27FC236}">
                <a16:creationId xmlns:a16="http://schemas.microsoft.com/office/drawing/2014/main" id="{06C858A8-6173-4FB5-B92F-5BE743069C2D}"/>
              </a:ext>
            </a:extLst>
          </p:cNvPr>
          <p:cNvSpPr/>
          <p:nvPr/>
        </p:nvSpPr>
        <p:spPr>
          <a:xfrm>
            <a:off x="4528623" y="476672"/>
            <a:ext cx="496221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400" b="1" dirty="0"/>
              <a:t>СТРАХУВАННЯ ВІД НЕЩАСНОГО ВИПАДКУ</a:t>
            </a:r>
            <a:endParaRPr lang="ru-RU" sz="4400" b="1" dirty="0"/>
          </a:p>
        </p:txBody>
      </p:sp>
      <p:pic>
        <p:nvPicPr>
          <p:cNvPr id="10" name="Рисунок 9" descr="Изображение выглядит как Графика, Шрифт, графический дизайн, снимок экрана&#10;&#10;Автоматически созданное описание">
            <a:extLst>
              <a:ext uri="{FF2B5EF4-FFF2-40B4-BE49-F238E27FC236}">
                <a16:creationId xmlns:a16="http://schemas.microsoft.com/office/drawing/2014/main" id="{1CBC3BE4-A35E-AA73-657F-26FF91E6CA0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496" y="332656"/>
            <a:ext cx="3608705" cy="1323340"/>
          </a:xfrm>
          <a:prstGeom prst="rect">
            <a:avLst/>
          </a:prstGeom>
        </p:spPr>
      </p:pic>
      <p:pic>
        <p:nvPicPr>
          <p:cNvPr id="3" name="Рисунок 2" descr="Изображение выглядит как мультфильм, рисунок, зарисовка, графическая вставк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1A176A0E-1E76-D77A-51C5-095CF7BE78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5424" y="3717032"/>
            <a:ext cx="2871763" cy="2871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9F4A12-C0FE-694D-E857-A713DCEA53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9E3690A9-A6A7-E5B6-70AA-78A021AF3AC4}"/>
              </a:ext>
            </a:extLst>
          </p:cNvPr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Страхові ризики/страхові випадки                 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8691421-76FC-A7ED-6CB4-CF545B87A4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823" y="6717792"/>
            <a:ext cx="9906000" cy="14020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DE62980-EB08-78AA-CCDE-4EAF32E4D437}"/>
              </a:ext>
            </a:extLst>
          </p:cNvPr>
          <p:cNvSpPr txBox="1"/>
          <p:nvPr/>
        </p:nvSpPr>
        <p:spPr>
          <a:xfrm>
            <a:off x="115282" y="533977"/>
            <a:ext cx="7274626" cy="56371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b="1" i="1" dirty="0">
                <a:solidFill>
                  <a:srgbClr val="FF0000"/>
                </a:solidFill>
              </a:rPr>
              <a:t>Страховими ризиками є: </a:t>
            </a:r>
          </a:p>
          <a:p>
            <a:pPr indent="-285750">
              <a:buFont typeface="Wingdings" panose="05000000000000000000" pitchFamily="2" charset="2"/>
              <a:buChar char="q"/>
            </a:pPr>
            <a:r>
              <a:rPr lang="uk-UA" sz="1600" dirty="0"/>
              <a:t>Тимчасова втрата Страхувальником (Застрахованою особою) загальної працездатності внаслідок нещасного випадку (для непрацюючих – під тимчасовою втратою загальної працездатності розуміється перебування на амбулаторному або стаціонарному лікуванні внаслідок нещасного випадку);</a:t>
            </a:r>
          </a:p>
          <a:p>
            <a:pPr indent="-285750">
              <a:buFont typeface="Wingdings" panose="05000000000000000000" pitchFamily="2" charset="2"/>
              <a:buChar char="q"/>
            </a:pPr>
            <a:endParaRPr lang="uk-UA" sz="800" dirty="0"/>
          </a:p>
          <a:p>
            <a:pPr indent="-285750">
              <a:buFont typeface="Wingdings" panose="05000000000000000000" pitchFamily="2" charset="2"/>
              <a:buChar char="q"/>
            </a:pPr>
            <a:r>
              <a:rPr lang="uk-UA" sz="1600" dirty="0"/>
              <a:t>Травма, ушкодження тіла та/або його частин, отримане Застрахованою особою внаслідок нещасного випадку;</a:t>
            </a:r>
          </a:p>
          <a:p>
            <a:pPr indent="-285750">
              <a:buFont typeface="Wingdings" panose="05000000000000000000" pitchFamily="2" charset="2"/>
              <a:buChar char="q"/>
            </a:pPr>
            <a:endParaRPr lang="ru-UA" sz="800" dirty="0"/>
          </a:p>
          <a:p>
            <a:pPr lvl="0" indent="-285750">
              <a:buFont typeface="Wingdings" panose="05000000000000000000" pitchFamily="2" charset="2"/>
              <a:buChar char="q"/>
            </a:pPr>
            <a:r>
              <a:rPr lang="uk-UA" sz="1600" dirty="0"/>
              <a:t>Стійка втрата Страхувальником (Застрахованою особою) загальної працездатності (встановлення групи інвалідності) внаслідок нещасного випадку;</a:t>
            </a:r>
          </a:p>
          <a:p>
            <a:pPr lvl="0" indent="-285750">
              <a:buFont typeface="Wingdings" panose="05000000000000000000" pitchFamily="2" charset="2"/>
              <a:buChar char="q"/>
            </a:pPr>
            <a:endParaRPr lang="ru-UA" sz="800" dirty="0"/>
          </a:p>
          <a:p>
            <a:pPr lvl="0" indent="-285750">
              <a:lnSpc>
                <a:spcPct val="103000"/>
              </a:lnSpc>
              <a:buFont typeface="Wingdings" panose="05000000000000000000" pitchFamily="2" charset="2"/>
              <a:buChar char="q"/>
            </a:pPr>
            <a:r>
              <a:rPr lang="uk-UA" sz="1600" dirty="0"/>
              <a:t>Смерть Страхувальника (Застрахованої особи) внаслідок нещасного випадку.</a:t>
            </a:r>
          </a:p>
          <a:p>
            <a:pPr lvl="0">
              <a:lnSpc>
                <a:spcPct val="103000"/>
              </a:lnSpc>
            </a:pPr>
            <a:endParaRPr lang="uk-UA" sz="1600" dirty="0"/>
          </a:p>
          <a:p>
            <a:pPr lvl="0">
              <a:lnSpc>
                <a:spcPct val="103000"/>
              </a:lnSpc>
            </a:pPr>
            <a:r>
              <a:rPr lang="uk-UA" sz="1600" u="sng" dirty="0">
                <a:solidFill>
                  <a:srgbClr val="C00000"/>
                </a:solidFill>
              </a:rPr>
              <a:t>Перелік ризиків для конкретної Застрахованої особи, визначається Програмою страхування, що є Додатком до укладеного договору страхування та є його невід’ємною частиною.</a:t>
            </a:r>
            <a:endParaRPr lang="ru-UA" sz="1600" u="sng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uk-UA" sz="1600" b="1" dirty="0">
              <a:solidFill>
                <a:srgbClr val="FF0000"/>
              </a:solidFill>
              <a:latin typeface="+mj-lt"/>
            </a:endParaRPr>
          </a:p>
          <a:p>
            <a:pPr lvl="0">
              <a:lnSpc>
                <a:spcPct val="103000"/>
              </a:lnSpc>
            </a:pPr>
            <a:r>
              <a:rPr lang="ru-UA" sz="1600" b="1" dirty="0" err="1">
                <a:solidFill>
                  <a:srgbClr val="FF0000"/>
                </a:solidFill>
                <a:latin typeface="+mj-lt"/>
              </a:rPr>
              <a:t>Страховий</a:t>
            </a:r>
            <a:r>
              <a:rPr lang="ru-UA" sz="16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ru-UA" sz="1600" b="1" dirty="0" err="1">
                <a:solidFill>
                  <a:srgbClr val="FF0000"/>
                </a:solidFill>
                <a:latin typeface="+mj-lt"/>
              </a:rPr>
              <a:t>випадок</a:t>
            </a:r>
            <a:r>
              <a:rPr lang="ru-UA" sz="1600" dirty="0">
                <a:solidFill>
                  <a:srgbClr val="FF0000"/>
                </a:solidFill>
                <a:latin typeface="+mj-lt"/>
              </a:rPr>
              <a:t> </a:t>
            </a:r>
            <a:r>
              <a:rPr lang="ru-UA" sz="1600" dirty="0">
                <a:latin typeface="+mj-lt"/>
              </a:rPr>
              <a:t>- </a:t>
            </a:r>
            <a:r>
              <a:rPr lang="ru-RU" sz="1600" dirty="0" err="1"/>
              <a:t>подія</a:t>
            </a:r>
            <a:r>
              <a:rPr lang="ru-RU" sz="1600" dirty="0"/>
              <a:t>, </a:t>
            </a:r>
            <a:r>
              <a:rPr lang="ru-RU" sz="1600" dirty="0" err="1"/>
              <a:t>передбачена</a:t>
            </a:r>
            <a:r>
              <a:rPr lang="ru-RU" sz="1600" dirty="0"/>
              <a:t> </a:t>
            </a:r>
            <a:r>
              <a:rPr lang="ru-RU" sz="1600" dirty="0" err="1"/>
              <a:t>цим</a:t>
            </a:r>
            <a:r>
              <a:rPr lang="ru-RU" sz="1600" dirty="0"/>
              <a:t> Договором, </a:t>
            </a:r>
            <a:r>
              <a:rPr lang="ru-RU" sz="1600" dirty="0" err="1"/>
              <a:t>ризик</a:t>
            </a:r>
            <a:r>
              <a:rPr lang="ru-RU" sz="1600" dirty="0"/>
              <a:t> </a:t>
            </a:r>
            <a:r>
              <a:rPr lang="ru-RU" sz="1600" dirty="0" err="1"/>
              <a:t>виникнення</a:t>
            </a:r>
            <a:r>
              <a:rPr lang="ru-RU" sz="1600" dirty="0"/>
              <a:t> </a:t>
            </a:r>
            <a:r>
              <a:rPr lang="ru-RU" sz="1600" dirty="0" err="1"/>
              <a:t>якої</a:t>
            </a:r>
            <a:r>
              <a:rPr lang="ru-RU" sz="1600" dirty="0"/>
              <a:t> </a:t>
            </a:r>
            <a:r>
              <a:rPr lang="ru-RU" sz="1600" dirty="0" err="1"/>
              <a:t>застрахований</a:t>
            </a:r>
            <a:r>
              <a:rPr lang="ru-RU" sz="1600" dirty="0"/>
              <a:t>, з </a:t>
            </a:r>
            <a:r>
              <a:rPr lang="ru-RU" sz="1600" dirty="0" err="1"/>
              <a:t>настанням</a:t>
            </a:r>
            <a:r>
              <a:rPr lang="ru-RU" sz="1600" dirty="0"/>
              <a:t> </a:t>
            </a:r>
            <a:r>
              <a:rPr lang="ru-RU" sz="1600" dirty="0" err="1"/>
              <a:t>якої</a:t>
            </a:r>
            <a:r>
              <a:rPr lang="ru-RU" sz="1600" dirty="0"/>
              <a:t> </a:t>
            </a:r>
            <a:r>
              <a:rPr lang="ru-RU" sz="1600" dirty="0" err="1"/>
              <a:t>виникає</a:t>
            </a:r>
            <a:r>
              <a:rPr lang="ru-RU" sz="1600" dirty="0"/>
              <a:t> </a:t>
            </a:r>
            <a:r>
              <a:rPr lang="ru-RU" sz="1600" dirty="0" err="1"/>
              <a:t>обов’язок</a:t>
            </a:r>
            <a:r>
              <a:rPr lang="ru-RU" sz="1600" dirty="0"/>
              <a:t> Страховика </a:t>
            </a:r>
            <a:r>
              <a:rPr lang="ru-RU" sz="1600" dirty="0" err="1"/>
              <a:t>здійснити</a:t>
            </a:r>
            <a:r>
              <a:rPr lang="ru-RU" sz="1600" dirty="0"/>
              <a:t> </a:t>
            </a:r>
            <a:r>
              <a:rPr lang="ru-RU" sz="1600" dirty="0" err="1"/>
              <a:t>страхову</a:t>
            </a:r>
            <a:r>
              <a:rPr lang="ru-RU" sz="1600" dirty="0"/>
              <a:t> </a:t>
            </a:r>
            <a:r>
              <a:rPr lang="ru-RU" sz="1600" dirty="0" err="1"/>
              <a:t>виплату</a:t>
            </a:r>
            <a:r>
              <a:rPr lang="ru-RU" sz="1600" dirty="0"/>
              <a:t> </a:t>
            </a:r>
            <a:r>
              <a:rPr lang="ru-RU" sz="1600" dirty="0" err="1"/>
              <a:t>Страхувальнику</a:t>
            </a:r>
            <a:r>
              <a:rPr lang="ru-RU" sz="1600" dirty="0"/>
              <a:t> 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/>
              <a:t>іншій</a:t>
            </a:r>
            <a:r>
              <a:rPr lang="ru-RU" sz="1600" dirty="0"/>
              <a:t> </a:t>
            </a:r>
            <a:r>
              <a:rPr lang="ru-RU" sz="1600" dirty="0" err="1"/>
              <a:t>особі</a:t>
            </a:r>
            <a:r>
              <a:rPr lang="ru-RU" sz="1600" dirty="0"/>
              <a:t>, </a:t>
            </a:r>
            <a:r>
              <a:rPr lang="ru-RU" sz="1600" dirty="0" err="1"/>
              <a:t>визначеній</a:t>
            </a:r>
            <a:r>
              <a:rPr lang="ru-RU" sz="1600" dirty="0"/>
              <a:t> у </a:t>
            </a:r>
            <a:r>
              <a:rPr lang="ru-RU" sz="1600" dirty="0" err="1"/>
              <a:t>договорі</a:t>
            </a:r>
            <a:r>
              <a:rPr lang="ru-RU" sz="1600" dirty="0"/>
              <a:t> </a:t>
            </a:r>
            <a:r>
              <a:rPr lang="ru-RU" sz="1600" dirty="0" err="1"/>
              <a:t>страхування</a:t>
            </a:r>
            <a:r>
              <a:rPr lang="ru-RU" sz="1600" dirty="0"/>
              <a:t>.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ru-RU" dirty="0"/>
          </a:p>
        </p:txBody>
      </p:sp>
      <p:pic>
        <p:nvPicPr>
          <p:cNvPr id="8" name="Рисунок 7" descr="Изображение выглядит как текст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CE21E863-289E-40A9-642B-3CCEE7F321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38" r="18876"/>
          <a:stretch>
            <a:fillRect/>
          </a:stretch>
        </p:blipFill>
        <p:spPr>
          <a:xfrm>
            <a:off x="7671612" y="5048784"/>
            <a:ext cx="1945988" cy="1666875"/>
          </a:xfrm>
          <a:prstGeom prst="rect">
            <a:avLst/>
          </a:prstGeom>
        </p:spPr>
      </p:pic>
      <p:pic>
        <p:nvPicPr>
          <p:cNvPr id="11" name="Рисунок 10" descr="Изображение выглядит как аптечка первой помощи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65F008A2-6B8F-276C-68BD-3690D95622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74" t="12587"/>
          <a:stretch>
            <a:fillRect/>
          </a:stretch>
        </p:blipFill>
        <p:spPr>
          <a:xfrm>
            <a:off x="8160490" y="1440514"/>
            <a:ext cx="1640632" cy="1317139"/>
          </a:xfrm>
          <a:prstGeom prst="rect">
            <a:avLst/>
          </a:prstGeom>
        </p:spPr>
      </p:pic>
      <p:pic>
        <p:nvPicPr>
          <p:cNvPr id="14" name="Рисунок 13" descr="Изображение выглядит как транспортное средство, транспорт, небо, Наземный транспорт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967F1DEF-6EF7-5DF6-9C64-DA36F0FE189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9194" y="670398"/>
            <a:ext cx="1755467" cy="863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 descr="Изображение выглядит как сустав, искусство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CB03E5D5-DEBA-C6BB-2AF7-94227A8452A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01" t="2828" r="25353" b="5178"/>
          <a:stretch>
            <a:fillRect/>
          </a:stretch>
        </p:blipFill>
        <p:spPr>
          <a:xfrm>
            <a:off x="8644606" y="3095807"/>
            <a:ext cx="1184206" cy="1886911"/>
          </a:xfrm>
          <a:prstGeom prst="rect">
            <a:avLst/>
          </a:prstGeom>
        </p:spPr>
      </p:pic>
      <p:pic>
        <p:nvPicPr>
          <p:cNvPr id="10" name="Рисунок 9" descr="Изображение выглядит как снимок экрана, дизайн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58127819-B3C2-C887-DE0E-895D3A3D29A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0512" y="2653910"/>
            <a:ext cx="1573522" cy="883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5012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4EC1CC-26CD-CDF2-EA77-DDF780A3A5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B8DCABB3-C946-3C20-68E5-54582DE83CA9}"/>
              </a:ext>
            </a:extLst>
          </p:cNvPr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Програми страхування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FFAA7FB-3391-E7A6-EDAD-053597F5DB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823" y="6717792"/>
            <a:ext cx="9906000" cy="140208"/>
          </a:xfrm>
          <a:prstGeom prst="rect">
            <a:avLst/>
          </a:prstGeom>
        </p:spPr>
      </p:pic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854C4BC3-EBD4-D520-B6EF-131F96E7E0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157229"/>
              </p:ext>
            </p:extLst>
          </p:nvPr>
        </p:nvGraphicFramePr>
        <p:xfrm>
          <a:off x="272480" y="491180"/>
          <a:ext cx="8280920" cy="6288730"/>
        </p:xfrm>
        <a:graphic>
          <a:graphicData uri="http://schemas.openxmlformats.org/drawingml/2006/table">
            <a:tbl>
              <a:tblPr/>
              <a:tblGrid>
                <a:gridCol w="20197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61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1257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Бешкетник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1257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Призначення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Програма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страхування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дитини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– </a:t>
                      </a:r>
                    </a:p>
                    <a:p>
                      <a:pPr algn="l" fontAlgn="t"/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дитсадкового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віку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, школяра.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1257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Застраховані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 особи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Дитина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віком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від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2 до 18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років</a:t>
                      </a:r>
                      <a:endParaRPr lang="ru-RU" sz="1600" b="0" i="1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9684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Час </a:t>
                      </a:r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дії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 страхового </a:t>
                      </a:r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захисту</a:t>
                      </a:r>
                      <a:endParaRPr lang="ru-RU" sz="1600" b="1" i="1" u="none" strike="noStrike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Цілодобово</a:t>
                      </a:r>
                      <a:endParaRPr lang="ru-RU" sz="1600" b="0" i="1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1257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Строк </a:t>
                      </a:r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дії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 договору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Від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15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днів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до 1 року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69684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Закінчення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дії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 договору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Договір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страхування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діє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1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до </a:t>
                      </a:r>
                      <a:r>
                        <a:rPr lang="ru-RU" sz="1600" b="1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завершення</a:t>
                      </a:r>
                      <a:r>
                        <a:rPr lang="ru-RU" sz="1600" b="1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строку </a:t>
                      </a:r>
                      <a:r>
                        <a:rPr lang="ru-RU" sz="1600" b="1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або</a:t>
                      </a:r>
                      <a:r>
                        <a:rPr lang="ru-RU" sz="1600" b="1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1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виплати</a:t>
                      </a:r>
                      <a:r>
                        <a:rPr lang="ru-RU" sz="1600" b="1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1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всієї</a:t>
                      </a:r>
                      <a:r>
                        <a:rPr lang="ru-RU" sz="1600" b="1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1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страхової</a:t>
                      </a:r>
                      <a:r>
                        <a:rPr lang="ru-RU" sz="1600" b="1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1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суми</a:t>
                      </a:r>
                      <a:endParaRPr lang="ru-RU" sz="1600" b="1" i="1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1257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Страхова сума, </a:t>
                      </a:r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грн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Від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5 000 грн. до 100 000 грн. на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кожну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застраховану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особу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36491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Страхові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ризики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2" indent="-171450" algn="l" defTabSz="914400" rtl="0" eaLnBrk="1" fontAlgn="t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4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Травма / </a:t>
                      </a:r>
                      <a:r>
                        <a:rPr lang="ru-RU" sz="14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тимчасова</a:t>
                      </a:r>
                      <a:r>
                        <a:rPr lang="ru-RU" sz="14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втрата</a:t>
                      </a:r>
                      <a:r>
                        <a:rPr lang="ru-RU" sz="14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працездатності</a:t>
                      </a:r>
                      <a:r>
                        <a:rPr lang="ru-RU" sz="14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Застрахованою</a:t>
                      </a:r>
                      <a:r>
                        <a:rPr lang="ru-RU" sz="14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особою </a:t>
                      </a:r>
                      <a:r>
                        <a:rPr lang="ru-RU" sz="14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внаслідок</a:t>
                      </a:r>
                      <a:r>
                        <a:rPr lang="ru-RU" sz="14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нещасного</a:t>
                      </a:r>
                      <a:r>
                        <a:rPr lang="ru-RU" sz="14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випадку</a:t>
                      </a:r>
                      <a:endParaRPr lang="ru-RU" sz="1400" b="0" i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lvl="2" indent="-171450" algn="l" defTabSz="914400" rtl="0" eaLnBrk="1" fontAlgn="t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uk-UA" sz="14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Інвалідність (І, ІІ,ІІІ групи) /стійка втрата працездатності Застрахованої особи внаслідок нещасного випадку</a:t>
                      </a:r>
                    </a:p>
                    <a:p>
                      <a:pPr marL="171450" lvl="2" indent="-171450" algn="l" defTabSz="914400" rtl="0" eaLnBrk="1" fontAlgn="t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4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Загибель</a:t>
                      </a:r>
                      <a:r>
                        <a:rPr lang="ru-RU" sz="14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/смерть </a:t>
                      </a:r>
                      <a:r>
                        <a:rPr lang="ru-RU" sz="14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Застрахованої</a:t>
                      </a:r>
                      <a:r>
                        <a:rPr lang="ru-RU" sz="14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особи </a:t>
                      </a:r>
                      <a:r>
                        <a:rPr lang="ru-RU" sz="14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внаслідок</a:t>
                      </a:r>
                      <a:r>
                        <a:rPr lang="ru-RU" sz="14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нещасного</a:t>
                      </a:r>
                      <a:r>
                        <a:rPr lang="ru-RU" sz="14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випадку</a:t>
                      </a:r>
                      <a:endParaRPr lang="ru-UA" sz="1400" b="0" i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4300" marR="11430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69684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Виключення</a:t>
                      </a:r>
                      <a:endParaRPr lang="ru-RU" sz="1600" b="1" i="1" u="none" strike="noStrike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uk-UA" sz="16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Страховий захист розповсюджується на випадки, що стались  під час заняття професійним спортом, участі у спортивних змаганнях</a:t>
                      </a:r>
                      <a:endParaRPr lang="ru-RU" sz="1600" b="0" i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669684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Особливі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умові</a:t>
                      </a:r>
                      <a:endParaRPr lang="ru-RU" sz="1600" b="1" i="1" u="none" strike="noStrike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uk-UA" sz="16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Страховий захист розповсюджується на випадки, що стались  під час заняття спортом  та  активного відпочинку (включаючи профілактично-оздоровчі заняття спортом)</a:t>
                      </a:r>
                    </a:p>
                    <a:p>
                      <a:pPr algn="l" fontAlgn="t"/>
                      <a:endParaRPr lang="uk-UA" sz="800" b="0" i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t"/>
                      <a:r>
                        <a:rPr lang="ru-RU" sz="16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при </a:t>
                      </a:r>
                      <a:r>
                        <a:rPr lang="ru-RU" sz="16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страхуванні</a:t>
                      </a:r>
                      <a:r>
                        <a:rPr lang="ru-RU" sz="16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груп</a:t>
                      </a:r>
                      <a:r>
                        <a:rPr lang="ru-RU" sz="16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дітей</a:t>
                      </a:r>
                      <a:r>
                        <a:rPr lang="ru-RU" sz="16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шкільного</a:t>
                      </a:r>
                      <a:r>
                        <a:rPr lang="ru-RU" sz="16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віку</a:t>
                      </a:r>
                      <a:r>
                        <a:rPr lang="ru-RU" sz="16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від</a:t>
                      </a:r>
                      <a:r>
                        <a:rPr lang="ru-RU" sz="16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10 </a:t>
                      </a:r>
                      <a:r>
                        <a:rPr lang="ru-RU" sz="16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чол</a:t>
                      </a:r>
                      <a:r>
                        <a:rPr lang="ru-RU" sz="16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ru-RU" sz="16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надається</a:t>
                      </a:r>
                      <a:r>
                        <a:rPr lang="ru-RU" sz="16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знижка</a:t>
                      </a:r>
                      <a:r>
                        <a:rPr lang="ru-RU" sz="16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20%.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pic>
        <p:nvPicPr>
          <p:cNvPr id="10" name="Рисунок 9" descr="Изображение выглядит как Фигурка животного, игрушка, мультфильм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17C09896-E0D8-8120-C35A-93ACC346A7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131"/>
          <a:stretch>
            <a:fillRect/>
          </a:stretch>
        </p:blipFill>
        <p:spPr>
          <a:xfrm>
            <a:off x="6681192" y="692696"/>
            <a:ext cx="2984130" cy="1944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132421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2B2488-031D-4A3D-3029-19026A9D4E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1CA59EB9-5671-45A8-AA86-A9FFA1D437E8}"/>
              </a:ext>
            </a:extLst>
          </p:cNvPr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Програми страхування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9F4564C-3567-AC6A-1CCC-56F4F86368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823" y="6717792"/>
            <a:ext cx="9906000" cy="140208"/>
          </a:xfrm>
          <a:prstGeom prst="rect">
            <a:avLst/>
          </a:prstGeom>
        </p:spPr>
      </p:pic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720F8166-C563-9B0D-8218-F3FCDB72B6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463501"/>
              </p:ext>
            </p:extLst>
          </p:nvPr>
        </p:nvGraphicFramePr>
        <p:xfrm>
          <a:off x="128464" y="764704"/>
          <a:ext cx="8469407" cy="5658034"/>
        </p:xfrm>
        <a:graphic>
          <a:graphicData uri="http://schemas.openxmlformats.org/drawingml/2006/table">
            <a:tbl>
              <a:tblPr/>
              <a:tblGrid>
                <a:gridCol w="21856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837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802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dirty="0">
                          <a:solidFill>
                            <a:srgbClr val="002060"/>
                          </a:solidFill>
                          <a:latin typeface="Calibri"/>
                        </a:rPr>
                        <a:t>ЕКСТРІМ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618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Призначення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Спеціальна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програма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страхування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спортсменів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та тих, </a:t>
                      </a:r>
                    </a:p>
                    <a:p>
                      <a:pPr algn="l" fontAlgn="t"/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хто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любить активно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відпочивати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.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380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Застраховані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 особи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будь-яка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особа,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вказана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в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договорі</a:t>
                      </a:r>
                      <a:endParaRPr lang="ru-RU" sz="1600" b="0" i="1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618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Час </a:t>
                      </a:r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дії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 страхового </a:t>
                      </a:r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захисту</a:t>
                      </a:r>
                      <a:endParaRPr lang="ru-RU" sz="1600" b="1" i="1" u="none" strike="noStrike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Цілодобово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,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під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 час занять спортом,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активними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</a:p>
                    <a:p>
                      <a:pPr algn="l" fontAlgn="t"/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видами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відпочинку</a:t>
                      </a:r>
                      <a:endParaRPr lang="ru-RU" sz="1600" b="0" i="1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380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Строк </a:t>
                      </a:r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дії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 договору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Від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1 дня до 1 року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380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Страхова сума, </a:t>
                      </a:r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грн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Від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5 000 до  100 000 на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кожну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застраховану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особу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7332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Страхові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випадки</a:t>
                      </a:r>
                      <a:endParaRPr lang="ru-RU" sz="1600" b="1" i="1" u="none" strike="noStrike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2" indent="-171450" algn="l" defTabSz="914400" rtl="0" eaLnBrk="1" fontAlgn="t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6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Травма / </a:t>
                      </a:r>
                      <a:r>
                        <a:rPr lang="ru-RU" sz="16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тимчасова</a:t>
                      </a:r>
                      <a:r>
                        <a:rPr lang="ru-RU" sz="16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втрата</a:t>
                      </a:r>
                      <a:r>
                        <a:rPr lang="ru-RU" sz="16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працездатності</a:t>
                      </a:r>
                      <a:r>
                        <a:rPr lang="ru-RU" sz="16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Застрахованою</a:t>
                      </a:r>
                      <a:r>
                        <a:rPr lang="ru-RU" sz="16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особою </a:t>
                      </a:r>
                      <a:r>
                        <a:rPr lang="ru-RU" sz="16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внаслідок</a:t>
                      </a:r>
                      <a:r>
                        <a:rPr lang="ru-RU" sz="16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нещасного</a:t>
                      </a:r>
                      <a:r>
                        <a:rPr lang="ru-RU" sz="16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випадку</a:t>
                      </a:r>
                      <a:endParaRPr lang="ru-RU" sz="1600" b="0" i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lvl="2" indent="-171450" algn="l" defTabSz="914400" rtl="0" eaLnBrk="1" fontAlgn="t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uk-UA" sz="16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Інвалідність (І, ІІ,ІІІ групи) /стійка втрата працездатності Застрахованої особи внаслідок нещасного випадку</a:t>
                      </a:r>
                    </a:p>
                    <a:p>
                      <a:pPr marL="171450" lvl="2" indent="-171450" algn="l" defTabSz="914400" rtl="0" eaLnBrk="1" fontAlgn="t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6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Загибель</a:t>
                      </a:r>
                      <a:r>
                        <a:rPr lang="ru-RU" sz="16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/смерть </a:t>
                      </a:r>
                      <a:r>
                        <a:rPr lang="ru-RU" sz="16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Застрахованої</a:t>
                      </a:r>
                      <a:r>
                        <a:rPr lang="ru-RU" sz="16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особи </a:t>
                      </a:r>
                      <a:r>
                        <a:rPr lang="ru-RU" sz="16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внаслідок</a:t>
                      </a:r>
                      <a:r>
                        <a:rPr lang="ru-RU" sz="16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нещасного</a:t>
                      </a:r>
                      <a:r>
                        <a:rPr lang="ru-RU" sz="16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випадку</a:t>
                      </a:r>
                      <a:endParaRPr lang="ru-RU" sz="1600" b="0" i="1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73328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Страховий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 тариф в % </a:t>
                      </a:r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від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страхової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суми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в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залежності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від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 строку </a:t>
                      </a:r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дії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 договору </a:t>
                      </a:r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страхування</a:t>
                      </a:r>
                      <a:endParaRPr lang="ru-RU" sz="1600" b="1" i="1" u="none" strike="noStrike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Страхові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тарифи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в %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від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страхової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суми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в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залежності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від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строку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страхування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та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групи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ризику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, до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якої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належить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застрахована особа. Групи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ризику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визначаються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в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залежності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від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видів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спорту та активного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відпочинку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,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якими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займається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застрахована особа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380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Особливі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умові</a:t>
                      </a:r>
                      <a:endParaRPr lang="ru-RU" sz="1600" b="1" i="1" u="none" strike="noStrike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Вік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застрахованої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особи не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більше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60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років</a:t>
                      </a:r>
                      <a:endParaRPr lang="ru-RU" sz="1600" b="0" i="1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pic>
        <p:nvPicPr>
          <p:cNvPr id="6" name="Рисунок 5" descr="1337542295_sportsvector-pack.jpg">
            <a:extLst>
              <a:ext uri="{FF2B5EF4-FFF2-40B4-BE49-F238E27FC236}">
                <a16:creationId xmlns:a16="http://schemas.microsoft.com/office/drawing/2014/main" id="{54080BF5-6572-CFF6-8D8A-EEA6EAD1627E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94040" y="1340768"/>
            <a:ext cx="2607661" cy="1738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670992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9CD0F9-47DA-6D1F-6173-203DDFC604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DC7916DD-4904-3F26-1EDB-45BC99BB3375}"/>
              </a:ext>
            </a:extLst>
          </p:cNvPr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Програми страхування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2A5A489-5BC9-B5AC-9988-552FF5A3AC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823" y="6717792"/>
            <a:ext cx="9906000" cy="140208"/>
          </a:xfrm>
          <a:prstGeom prst="rect">
            <a:avLst/>
          </a:prstGeom>
        </p:spPr>
      </p:pic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6B9C2DB1-5084-6F80-D87E-44DF0204EF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4974552"/>
              </p:ext>
            </p:extLst>
          </p:nvPr>
        </p:nvGraphicFramePr>
        <p:xfrm>
          <a:off x="200472" y="603084"/>
          <a:ext cx="9361040" cy="5996478"/>
        </p:xfrm>
        <a:graphic>
          <a:graphicData uri="http://schemas.openxmlformats.org/drawingml/2006/table">
            <a:tbl>
              <a:tblPr/>
              <a:tblGrid>
                <a:gridCol w="30058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552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507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dirty="0" err="1">
                          <a:solidFill>
                            <a:srgbClr val="002060"/>
                          </a:solidFill>
                          <a:latin typeface="Arial"/>
                        </a:rPr>
                        <a:t>Сімейна</a:t>
                      </a:r>
                      <a:endParaRPr lang="ru-RU" sz="1600" b="1" i="1" u="none" strike="noStrike" dirty="0">
                        <a:solidFill>
                          <a:srgbClr val="002060"/>
                        </a:solidFill>
                        <a:latin typeface="Arial"/>
                      </a:endParaRPr>
                    </a:p>
                  </a:txBody>
                  <a:tcPr marL="6740" marR="6740" marT="6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6642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Призначення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 </a:t>
                      </a:r>
                    </a:p>
                  </a:txBody>
                  <a:tcPr marL="6740" marR="6740" marT="6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b="0" i="1" u="none" strike="noStrike" dirty="0">
                          <a:solidFill>
                            <a:srgbClr val="002060"/>
                          </a:solidFill>
                          <a:latin typeface="+mn-lt"/>
                        </a:rPr>
                        <a:t> 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Програма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страхування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від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нещасних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випадків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</a:p>
                    <a:p>
                      <a:pPr algn="l" rtl="0" fontAlgn="t"/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для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всієї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родини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.</a:t>
                      </a:r>
                    </a:p>
                  </a:txBody>
                  <a:tcPr marL="6740" marR="6740" marT="6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463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Застраховані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 особи</a:t>
                      </a:r>
                    </a:p>
                  </a:txBody>
                  <a:tcPr marL="6740" marR="6740" marT="6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b="0" i="1" u="none" strike="noStrike" dirty="0">
                          <a:solidFill>
                            <a:srgbClr val="002060"/>
                          </a:solidFill>
                          <a:latin typeface="+mn-lt"/>
                        </a:rPr>
                        <a:t>  </a:t>
                      </a:r>
                      <a:r>
                        <a:rPr lang="ru-RU" sz="1600" b="1" i="1" u="none" strike="noStrike" dirty="0" err="1">
                          <a:solidFill>
                            <a:srgbClr val="FF0000"/>
                          </a:solidFill>
                          <a:latin typeface="+mn-lt"/>
                        </a:rPr>
                        <a:t>Застраховані</a:t>
                      </a:r>
                      <a:r>
                        <a:rPr lang="ru-RU" sz="1600" b="1" i="1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 члени </a:t>
                      </a:r>
                      <a:r>
                        <a:rPr lang="ru-RU" sz="1600" b="1" i="1" u="none" strike="noStrike" dirty="0" err="1">
                          <a:solidFill>
                            <a:srgbClr val="FF0000"/>
                          </a:solidFill>
                          <a:latin typeface="+mn-lt"/>
                        </a:rPr>
                        <a:t>сім</a:t>
                      </a:r>
                      <a:r>
                        <a:rPr lang="ru-RU" sz="1600" b="1" i="1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'</a:t>
                      </a:r>
                      <a:r>
                        <a:rPr lang="ar-AE" sz="1600" b="1" i="1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ۥ</a:t>
                      </a:r>
                      <a:r>
                        <a:rPr lang="ru-RU" sz="1600" b="1" i="1" u="none" strike="noStrike" dirty="0" err="1">
                          <a:solidFill>
                            <a:srgbClr val="FF0000"/>
                          </a:solidFill>
                          <a:latin typeface="+mn-lt"/>
                        </a:rPr>
                        <a:t>ї</a:t>
                      </a:r>
                      <a:r>
                        <a:rPr lang="ru-RU" sz="1600" b="1" i="1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600" b="1" i="1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C</a:t>
                      </a:r>
                      <a:r>
                        <a:rPr lang="ru-RU" sz="1600" b="1" i="1" u="none" strike="noStrike" dirty="0" err="1">
                          <a:solidFill>
                            <a:srgbClr val="FF0000"/>
                          </a:solidFill>
                          <a:latin typeface="+mn-lt"/>
                        </a:rPr>
                        <a:t>трахувальника</a:t>
                      </a:r>
                      <a:r>
                        <a:rPr lang="ru-RU" sz="1600" b="1" i="1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 </a:t>
                      </a:r>
                      <a:endParaRPr lang="en-US" sz="1600" b="1" i="1" u="none" strike="noStrike" dirty="0">
                        <a:solidFill>
                          <a:srgbClr val="FF0000"/>
                        </a:solidFill>
                        <a:latin typeface="+mn-lt"/>
                      </a:endParaRPr>
                    </a:p>
                    <a:p>
                      <a:pPr algn="l" rtl="0" fontAlgn="t"/>
                      <a:r>
                        <a:rPr lang="ru-RU" sz="1600" b="1" i="1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(</a:t>
                      </a:r>
                      <a:r>
                        <a:rPr lang="ru-RU" sz="1600" b="1" i="1" u="none" strike="noStrike" dirty="0" err="1">
                          <a:solidFill>
                            <a:srgbClr val="FF0000"/>
                          </a:solidFill>
                          <a:latin typeface="+mn-lt"/>
                        </a:rPr>
                        <a:t>від</a:t>
                      </a:r>
                      <a:r>
                        <a:rPr lang="ru-RU" sz="1600" b="1" i="1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 2 до 4 </a:t>
                      </a:r>
                      <a:r>
                        <a:rPr lang="ru-RU" sz="1600" b="1" i="1" u="none" strike="noStrike" dirty="0" err="1">
                          <a:solidFill>
                            <a:srgbClr val="FF0000"/>
                          </a:solidFill>
                          <a:latin typeface="+mn-lt"/>
                        </a:rPr>
                        <a:t>чол</a:t>
                      </a:r>
                      <a:r>
                        <a:rPr lang="ru-RU" sz="1600" b="1" i="1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. </a:t>
                      </a:r>
                      <a:r>
                        <a:rPr lang="ru-RU" sz="1600" b="1" i="1" u="none" strike="noStrike" dirty="0" err="1">
                          <a:solidFill>
                            <a:srgbClr val="FF0000"/>
                          </a:solidFill>
                          <a:latin typeface="+mn-lt"/>
                        </a:rPr>
                        <a:t>включно</a:t>
                      </a:r>
                      <a:r>
                        <a:rPr lang="ru-RU" sz="1600" b="1" i="1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), </a:t>
                      </a:r>
                      <a:r>
                        <a:rPr lang="ru-RU" sz="1600" b="1" i="1" u="none" strike="noStrike" dirty="0" err="1">
                          <a:solidFill>
                            <a:srgbClr val="FF0000"/>
                          </a:solidFill>
                          <a:latin typeface="+mn-lt"/>
                        </a:rPr>
                        <a:t>згідно</a:t>
                      </a:r>
                      <a:r>
                        <a:rPr lang="ru-RU" sz="1600" b="1" i="1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 з списком </a:t>
                      </a:r>
                    </a:p>
                    <a:p>
                      <a:pPr algn="l" rtl="0" fontAlgn="t"/>
                      <a:r>
                        <a:rPr lang="ru-RU" sz="1600" b="1" i="1" u="none" strike="noStrike" dirty="0" err="1">
                          <a:solidFill>
                            <a:srgbClr val="FF0000"/>
                          </a:solidFill>
                          <a:latin typeface="+mn-lt"/>
                        </a:rPr>
                        <a:t>Застрахованих</a:t>
                      </a:r>
                      <a:r>
                        <a:rPr lang="ru-RU" sz="1600" b="1" i="1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1" i="1" u="none" strike="noStrike" dirty="0" err="1">
                          <a:solidFill>
                            <a:srgbClr val="FF0000"/>
                          </a:solidFill>
                          <a:latin typeface="+mn-lt"/>
                        </a:rPr>
                        <a:t>осіб</a:t>
                      </a:r>
                      <a:r>
                        <a:rPr lang="ru-RU" sz="1600" b="1" i="1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 </a:t>
                      </a:r>
                    </a:p>
                  </a:txBody>
                  <a:tcPr marL="6740" marR="6740" marT="6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291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Час </a:t>
                      </a:r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дії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 страхового </a:t>
                      </a:r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захисту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 </a:t>
                      </a:r>
                    </a:p>
                  </a:txBody>
                  <a:tcPr marL="6740" marR="6740" marT="6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Цілодобово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</a:p>
                  </a:txBody>
                  <a:tcPr marL="6740" marR="6740" marT="6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723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Строк </a:t>
                      </a:r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дії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 договору </a:t>
                      </a:r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страхування</a:t>
                      </a:r>
                      <a:endParaRPr lang="ru-RU" sz="1600" b="1" i="1" u="none" strike="noStrike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marL="6740" marR="6740" marT="6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Від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 1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місяця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до 1 року</a:t>
                      </a:r>
                    </a:p>
                  </a:txBody>
                  <a:tcPr marL="6740" marR="6740" marT="6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746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Закінчення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дії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 договору </a:t>
                      </a:r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страхування</a:t>
                      </a:r>
                      <a:endParaRPr lang="ru-RU" sz="1600" b="1" i="1" u="none" strike="noStrike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marL="6740" marR="6740" marT="6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Договір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страхування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діє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1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до </a:t>
                      </a:r>
                      <a:r>
                        <a:rPr lang="ru-RU" sz="1600" b="1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настання</a:t>
                      </a:r>
                      <a:r>
                        <a:rPr lang="ru-RU" sz="1600" b="1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1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першого</a:t>
                      </a:r>
                      <a:r>
                        <a:rPr lang="ru-RU" sz="1600" b="1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страхового </a:t>
                      </a:r>
                      <a:r>
                        <a:rPr lang="ru-RU" sz="1600" b="1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випадку</a:t>
                      </a:r>
                      <a:r>
                        <a:rPr lang="ru-RU" sz="1600" b="1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з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 одним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із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членів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сім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'</a:t>
                      </a:r>
                      <a:r>
                        <a:rPr lang="ar-AE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ۥ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ї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</a:p>
                  </a:txBody>
                  <a:tcPr marL="6740" marR="6740" marT="6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3135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Страхова сума, </a:t>
                      </a:r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грн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.</a:t>
                      </a:r>
                    </a:p>
                  </a:txBody>
                  <a:tcPr marL="6740" marR="6740" marT="6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b="0" i="1" u="none" strike="noStrike" dirty="0">
                          <a:solidFill>
                            <a:srgbClr val="002060"/>
                          </a:solidFill>
                          <a:latin typeface="+mn-lt"/>
                        </a:rPr>
                        <a:t>   </a:t>
                      </a:r>
                      <a:r>
                        <a:rPr lang="ru-RU" sz="1600" b="1" i="1" u="none" strike="noStrike" dirty="0" err="1">
                          <a:solidFill>
                            <a:srgbClr val="FF0000"/>
                          </a:solidFill>
                          <a:latin typeface="+mn-lt"/>
                        </a:rPr>
                        <a:t>встановлюється</a:t>
                      </a:r>
                      <a:r>
                        <a:rPr lang="ru-RU" sz="1600" b="1" i="1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 за </a:t>
                      </a:r>
                      <a:r>
                        <a:rPr lang="ru-RU" sz="1600" b="1" i="1" u="none" strike="noStrike" dirty="0" err="1">
                          <a:solidFill>
                            <a:srgbClr val="FF0000"/>
                          </a:solidFill>
                          <a:latin typeface="+mn-lt"/>
                        </a:rPr>
                        <a:t>бажанням</a:t>
                      </a:r>
                      <a:r>
                        <a:rPr lang="ru-RU" sz="1600" b="1" i="1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1" i="1" u="none" strike="noStrike" dirty="0" err="1">
                          <a:solidFill>
                            <a:srgbClr val="FF0000"/>
                          </a:solidFill>
                          <a:latin typeface="+mn-lt"/>
                        </a:rPr>
                        <a:t>Страхувальника</a:t>
                      </a:r>
                      <a:r>
                        <a:rPr lang="ru-RU" sz="1600" b="1" i="1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  </a:t>
                      </a:r>
                    </a:p>
                    <a:p>
                      <a:pPr algn="l" rtl="0" fontAlgn="t">
                        <a:lnSpc>
                          <a:spcPct val="85000"/>
                        </a:lnSpc>
                      </a:pPr>
                      <a:r>
                        <a:rPr lang="ru-RU" sz="1600" b="1" i="1" u="none" strike="noStrike" dirty="0">
                          <a:solidFill>
                            <a:srgbClr val="FF0000"/>
                          </a:solidFill>
                          <a:latin typeface="+mn-lt"/>
                        </a:rPr>
                        <a:t>   5 000 – 100 000 грн. </a:t>
                      </a:r>
                      <a:r>
                        <a:rPr lang="uk-UA" sz="1600" b="1" i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600" b="1" i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rtl="0" fontAlgn="t"/>
                      <a:r>
                        <a:rPr lang="uk-UA" sz="1600" b="1" i="1" u="none" strike="noStrike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Є загальною для всієї родини, та може бути використана одним  членом сім</a:t>
                      </a:r>
                      <a:r>
                        <a:rPr lang="ru-RU" sz="1600" b="1" i="1" u="none" strike="noStrike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’</a:t>
                      </a:r>
                      <a:r>
                        <a:rPr lang="uk-UA" sz="1600" b="1" i="1" u="none" strike="noStrike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ї  </a:t>
                      </a:r>
                      <a:r>
                        <a:rPr lang="ru-RU" sz="1600" b="1" i="1" u="none" strike="noStrike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при </a:t>
                      </a:r>
                      <a:r>
                        <a:rPr lang="ru-RU" sz="1600" b="1" i="1" u="none" strike="noStrike" kern="1200" dirty="0" err="1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настанн</a:t>
                      </a:r>
                      <a:r>
                        <a:rPr lang="uk-UA" sz="1600" b="1" i="1" u="none" strike="noStrike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і страхового випадку</a:t>
                      </a:r>
                      <a:endParaRPr lang="ru-RU" sz="1600" b="1" i="1" u="none" strike="noStrike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740" marR="6740" marT="6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343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Страхові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випадки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 </a:t>
                      </a:r>
                    </a:p>
                  </a:txBody>
                  <a:tcPr marL="6740" marR="6740" marT="6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2" indent="-171450" algn="l" defTabSz="914400" rtl="0" eaLnBrk="1" fontAlgn="t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2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Травма / </a:t>
                      </a:r>
                      <a:r>
                        <a:rPr lang="ru-RU" sz="12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тимчасова</a:t>
                      </a:r>
                      <a:r>
                        <a:rPr lang="ru-RU" sz="12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втрата</a:t>
                      </a:r>
                      <a:r>
                        <a:rPr lang="ru-RU" sz="12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працездатності</a:t>
                      </a:r>
                      <a:r>
                        <a:rPr lang="ru-RU" sz="12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Застрахованою</a:t>
                      </a:r>
                      <a:r>
                        <a:rPr lang="ru-RU" sz="12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особою </a:t>
                      </a:r>
                      <a:r>
                        <a:rPr lang="ru-RU" sz="12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внаслідок</a:t>
                      </a:r>
                      <a:r>
                        <a:rPr lang="ru-RU" sz="12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нещасного</a:t>
                      </a:r>
                      <a:r>
                        <a:rPr lang="ru-RU" sz="12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випадку</a:t>
                      </a:r>
                      <a:endParaRPr lang="ru-RU" sz="1200" b="0" i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lvl="2" indent="-171450" algn="l" defTabSz="914400" rtl="0" eaLnBrk="1" fontAlgn="t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uk-UA" sz="12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Інвалідність (І, ІІ,ІІІ групи) /стійка втрата працездатності Застрахованої особи внаслідок нещасного випадку</a:t>
                      </a:r>
                    </a:p>
                    <a:p>
                      <a:pPr marL="171450" lvl="2" indent="-171450" algn="l" defTabSz="914400" rtl="0" eaLnBrk="1" fontAlgn="t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2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Загибель</a:t>
                      </a:r>
                      <a:r>
                        <a:rPr lang="ru-RU" sz="12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/смерть </a:t>
                      </a:r>
                      <a:r>
                        <a:rPr lang="ru-RU" sz="12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Застрахованої</a:t>
                      </a:r>
                      <a:r>
                        <a:rPr lang="ru-RU" sz="12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особи </a:t>
                      </a:r>
                      <a:r>
                        <a:rPr lang="ru-RU" sz="12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внаслідок</a:t>
                      </a:r>
                      <a:r>
                        <a:rPr lang="ru-RU" sz="12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нещасного</a:t>
                      </a:r>
                      <a:r>
                        <a:rPr lang="ru-RU" sz="12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випадку</a:t>
                      </a:r>
                      <a:endParaRPr lang="ru-RU" sz="1200" b="0" i="1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740" marR="6740" marT="6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4554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Виключення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 </a:t>
                      </a:r>
                    </a:p>
                  </a:txBody>
                  <a:tcPr marL="6740" marR="6740" marT="6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 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Професійні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заняття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 </a:t>
                      </a:r>
                      <a:r>
                        <a:rPr lang="ru-RU" sz="1600" b="0" i="1" u="none" strike="noStrike">
                          <a:solidFill>
                            <a:schemeClr val="tx1"/>
                          </a:solidFill>
                          <a:latin typeface="+mn-lt"/>
                        </a:rPr>
                        <a:t>спортом, участь 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у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спортивних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змаганнях</a:t>
                      </a:r>
                      <a:endParaRPr lang="ru-RU" sz="1600" b="0" i="1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740" marR="6740" marT="6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9404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Особливі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умові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 </a:t>
                      </a:r>
                    </a:p>
                  </a:txBody>
                  <a:tcPr marL="6740" marR="6740" marT="6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  </a:t>
                      </a:r>
                      <a:r>
                        <a:rPr lang="uk-UA" sz="16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Страховий захист може розповсюджуватись на випадки,  що стались  під час заняття спортом  та  активного відпочинку (включаючи профілактично-оздоровчі заняття спортом)</a:t>
                      </a:r>
                    </a:p>
                    <a:p>
                      <a:pPr algn="l" rtl="0" fontAlgn="t"/>
                      <a:endParaRPr lang="uk-UA" sz="1800" b="0" i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rtl="0" fontAlgn="t"/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Вік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застрахованої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особи не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більше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70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років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</a:p>
                  </a:txBody>
                  <a:tcPr marL="6740" marR="6740" marT="6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pic>
        <p:nvPicPr>
          <p:cNvPr id="5" name="Рисунок 4" descr="us2z (1).jpg">
            <a:extLst>
              <a:ext uri="{FF2B5EF4-FFF2-40B4-BE49-F238E27FC236}">
                <a16:creationId xmlns:a16="http://schemas.microsoft.com/office/drawing/2014/main" id="{C30BC3D0-4BDB-B055-9617-6EC61A8880A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49344" y="116632"/>
            <a:ext cx="1714512" cy="24319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158105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E19131-2A78-A2A9-F919-12D3452C3A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E4130DCC-1F3E-CE43-C979-F8F848AB2954}"/>
              </a:ext>
            </a:extLst>
          </p:cNvPr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Програми страхування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20575ED-C2A9-964E-15FB-D81E1BE21A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823" y="6717792"/>
            <a:ext cx="9906000" cy="140208"/>
          </a:xfrm>
          <a:prstGeom prst="rect">
            <a:avLst/>
          </a:prstGeom>
        </p:spPr>
      </p:pic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BAD88486-07C4-E6E1-3872-FF5026E49A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0182702"/>
              </p:ext>
            </p:extLst>
          </p:nvPr>
        </p:nvGraphicFramePr>
        <p:xfrm>
          <a:off x="128465" y="615974"/>
          <a:ext cx="8568952" cy="5842072"/>
        </p:xfrm>
        <a:graphic>
          <a:graphicData uri="http://schemas.openxmlformats.org/drawingml/2006/table">
            <a:tbl>
              <a:tblPr/>
              <a:tblGrid>
                <a:gridCol w="30839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850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9026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dirty="0">
                          <a:solidFill>
                            <a:srgbClr val="002060"/>
                          </a:solidFill>
                          <a:latin typeface="Arial"/>
                        </a:rPr>
                        <a:t>Стандарт</a:t>
                      </a:r>
                    </a:p>
                  </a:txBody>
                  <a:tcPr marL="9195" marR="9195" marT="91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46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Arial"/>
                        </a:rPr>
                        <a:t>Призначення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Arial"/>
                        </a:rPr>
                        <a:t> </a:t>
                      </a:r>
                    </a:p>
                  </a:txBody>
                  <a:tcPr marL="9195" marR="9195" marT="91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Стандартна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програма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страхування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 </a:t>
                      </a:r>
                    </a:p>
                    <a:p>
                      <a:pPr algn="l" fontAlgn="t"/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від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нещасних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випадків</a:t>
                      </a:r>
                      <a:endParaRPr lang="ru-RU" sz="1600" b="0" i="1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195" marR="9195" marT="91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90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Arial"/>
                        </a:rPr>
                        <a:t>Застраховані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Arial"/>
                        </a:rPr>
                        <a:t> особи</a:t>
                      </a:r>
                    </a:p>
                  </a:txBody>
                  <a:tcPr marL="9195" marR="9195" marT="91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будь-яка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 особа, </a:t>
                      </a:r>
                      <a:r>
                        <a:rPr lang="uk-UA" sz="1600" b="0" i="1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вказана</a:t>
                      </a:r>
                      <a:r>
                        <a:rPr lang="uk-UA" sz="1600" b="0" i="1" u="none" strike="noStrike" baseline="0" dirty="0">
                          <a:solidFill>
                            <a:schemeClr val="tx1"/>
                          </a:solidFill>
                          <a:latin typeface="Arial"/>
                        </a:rPr>
                        <a:t> в договорі</a:t>
                      </a:r>
                      <a:endParaRPr lang="ru-RU" sz="1600" b="0" i="1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195" marR="9195" marT="91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90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Arial"/>
                        </a:rPr>
                        <a:t>Час </a:t>
                      </a:r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Arial"/>
                        </a:rPr>
                        <a:t>дії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Arial"/>
                        </a:rPr>
                        <a:t> страхового </a:t>
                      </a:r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Arial"/>
                        </a:rPr>
                        <a:t>захисту</a:t>
                      </a:r>
                      <a:endParaRPr lang="ru-RU" sz="1600" b="1" i="1" u="none" strike="noStrike" dirty="0">
                        <a:solidFill>
                          <a:srgbClr val="C00000"/>
                        </a:solidFill>
                        <a:latin typeface="Arial"/>
                      </a:endParaRPr>
                    </a:p>
                  </a:txBody>
                  <a:tcPr marL="9195" marR="9195" marT="91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Цілодобово</a:t>
                      </a:r>
                      <a:endParaRPr lang="ru-RU" sz="1600" b="0" i="1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195" marR="9195" marT="91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90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Arial"/>
                        </a:rPr>
                        <a:t>Строк </a:t>
                      </a:r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Arial"/>
                        </a:rPr>
                        <a:t>дії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Arial"/>
                        </a:rPr>
                        <a:t> договору</a:t>
                      </a:r>
                    </a:p>
                  </a:txBody>
                  <a:tcPr marL="9195" marR="9195" marT="91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до 1 року</a:t>
                      </a:r>
                    </a:p>
                  </a:txBody>
                  <a:tcPr marL="9195" marR="9195" marT="91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228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Arial"/>
                        </a:rPr>
                        <a:t>Припинення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Arial"/>
                        </a:rPr>
                        <a:t> строку </a:t>
                      </a:r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Arial"/>
                        </a:rPr>
                        <a:t>дії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Arial"/>
                        </a:rPr>
                        <a:t> договору</a:t>
                      </a:r>
                    </a:p>
                  </a:txBody>
                  <a:tcPr marL="9195" marR="9195" marT="91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1" u="none" strike="noStrike" baseline="0" dirty="0">
                          <a:solidFill>
                            <a:schemeClr val="tx1"/>
                          </a:solidFill>
                          <a:latin typeface="Arial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діє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 </a:t>
                      </a:r>
                      <a:r>
                        <a:rPr lang="ru-RU" sz="1600" b="1" i="1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до </a:t>
                      </a:r>
                      <a:r>
                        <a:rPr lang="ru-RU" sz="1600" b="1" i="1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завершення</a:t>
                      </a:r>
                      <a:r>
                        <a:rPr lang="ru-RU" sz="1600" b="1" i="1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 строку </a:t>
                      </a:r>
                      <a:r>
                        <a:rPr lang="ru-RU" sz="1600" b="1" i="1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або</a:t>
                      </a:r>
                      <a:r>
                        <a:rPr lang="ru-RU" sz="1600" b="1" i="1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 </a:t>
                      </a:r>
                      <a:r>
                        <a:rPr lang="ru-RU" sz="1600" b="1" i="1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виплати</a:t>
                      </a:r>
                      <a:r>
                        <a:rPr lang="ru-RU" sz="1600" b="1" i="1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 </a:t>
                      </a:r>
                      <a:r>
                        <a:rPr lang="ru-RU" sz="1600" b="1" i="1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всієї</a:t>
                      </a:r>
                      <a:r>
                        <a:rPr lang="ru-RU" sz="1600" b="1" i="1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 </a:t>
                      </a:r>
                      <a:r>
                        <a:rPr lang="ru-RU" sz="1600" b="1" i="1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страхової</a:t>
                      </a:r>
                      <a:r>
                        <a:rPr lang="ru-RU" sz="1600" b="1" i="1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 </a:t>
                      </a:r>
                      <a:r>
                        <a:rPr lang="ru-RU" sz="1600" b="1" i="1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суми</a:t>
                      </a:r>
                      <a:endParaRPr lang="ru-RU" sz="1600" b="1" i="1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195" marR="9195" marT="91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571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Arial"/>
                        </a:rPr>
                        <a:t>Страхова сума, </a:t>
                      </a:r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Arial"/>
                        </a:rPr>
                        <a:t>грн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9195" marR="9195" marT="91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встановлюється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 за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бажанням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Страхувальника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від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 5 000 до 100 000 грн. </a:t>
                      </a:r>
                    </a:p>
                  </a:txBody>
                  <a:tcPr marL="9195" marR="9195" marT="91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902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Arial"/>
                        </a:rPr>
                        <a:t>Страхові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Arial"/>
                        </a:rPr>
                        <a:t> </a:t>
                      </a:r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Arial"/>
                        </a:rPr>
                        <a:t>випадки</a:t>
                      </a:r>
                      <a:endParaRPr lang="ru-RU" sz="1600" b="1" i="1" u="none" strike="noStrike" dirty="0">
                        <a:solidFill>
                          <a:srgbClr val="C00000"/>
                        </a:solidFill>
                        <a:latin typeface="Arial"/>
                      </a:endParaRPr>
                    </a:p>
                  </a:txBody>
                  <a:tcPr marL="9195" marR="9195" marT="91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2" indent="-171450" algn="l" defTabSz="914400" rtl="0" eaLnBrk="1" fontAlgn="t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2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Травма / </a:t>
                      </a:r>
                      <a:r>
                        <a:rPr lang="ru-RU" sz="12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тимчасова</a:t>
                      </a:r>
                      <a:r>
                        <a:rPr lang="ru-RU" sz="12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втрата</a:t>
                      </a:r>
                      <a:r>
                        <a:rPr lang="ru-RU" sz="12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працездатності</a:t>
                      </a:r>
                      <a:r>
                        <a:rPr lang="ru-RU" sz="12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Застрахованою</a:t>
                      </a:r>
                      <a:r>
                        <a:rPr lang="ru-RU" sz="12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особою </a:t>
                      </a:r>
                      <a:r>
                        <a:rPr lang="ru-RU" sz="12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внаслідок</a:t>
                      </a:r>
                      <a:r>
                        <a:rPr lang="ru-RU" sz="12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нещасного</a:t>
                      </a:r>
                      <a:r>
                        <a:rPr lang="ru-RU" sz="12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випадку</a:t>
                      </a:r>
                      <a:endParaRPr lang="ru-RU" sz="1200" b="0" i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lvl="2" indent="-171450" algn="l" defTabSz="914400" rtl="0" eaLnBrk="1" fontAlgn="t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uk-UA" sz="12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Інвалідність (І, ІІ,ІІІ групи) /стійка втрата працездатності Застрахованої особи внаслідок нещасного випадку</a:t>
                      </a:r>
                    </a:p>
                    <a:p>
                      <a:pPr marL="171450" lvl="2" indent="-171450" algn="l" defTabSz="914400" rtl="0" eaLnBrk="1" fontAlgn="t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2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Загибель</a:t>
                      </a:r>
                      <a:r>
                        <a:rPr lang="ru-RU" sz="12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/смерть </a:t>
                      </a:r>
                      <a:r>
                        <a:rPr lang="ru-RU" sz="12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Застрахованої</a:t>
                      </a:r>
                      <a:r>
                        <a:rPr lang="ru-RU" sz="12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особи </a:t>
                      </a:r>
                      <a:r>
                        <a:rPr lang="ru-RU" sz="12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внаслідок</a:t>
                      </a:r>
                      <a:r>
                        <a:rPr lang="ru-RU" sz="12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нещасного</a:t>
                      </a:r>
                      <a:r>
                        <a:rPr lang="ru-RU" sz="12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випадку</a:t>
                      </a:r>
                      <a:endParaRPr lang="ru-RU" sz="1200" b="0" i="1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95" marR="9195" marT="91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83168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Arial"/>
                        </a:rPr>
                        <a:t>Страховий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Arial"/>
                        </a:rPr>
                        <a:t> тариф в % </a:t>
                      </a:r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Arial"/>
                        </a:rPr>
                        <a:t>від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Arial"/>
                        </a:rPr>
                        <a:t> </a:t>
                      </a:r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Arial"/>
                        </a:rPr>
                        <a:t>страхової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Arial"/>
                        </a:rPr>
                        <a:t> </a:t>
                      </a:r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Arial"/>
                        </a:rPr>
                        <a:t>суми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Arial"/>
                        </a:rPr>
                        <a:t> </a:t>
                      </a:r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Arial"/>
                        </a:rPr>
                        <a:t>в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Arial"/>
                        </a:rPr>
                        <a:t> </a:t>
                      </a:r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Arial"/>
                        </a:rPr>
                        <a:t>залежності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Arial"/>
                        </a:rPr>
                        <a:t> </a:t>
                      </a:r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Arial"/>
                        </a:rPr>
                        <a:t>від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Arial"/>
                        </a:rPr>
                        <a:t> </a:t>
                      </a:r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Arial"/>
                        </a:rPr>
                        <a:t>терміну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Arial"/>
                        </a:rPr>
                        <a:t> </a:t>
                      </a:r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Arial"/>
                        </a:rPr>
                        <a:t>дії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Arial"/>
                        </a:rPr>
                        <a:t> </a:t>
                      </a:r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Arial"/>
                        </a:rPr>
                        <a:t>страхування</a:t>
                      </a:r>
                      <a:endParaRPr lang="ru-RU" sz="1600" b="1" i="1" u="none" strike="noStrike" dirty="0">
                        <a:solidFill>
                          <a:srgbClr val="C00000"/>
                        </a:solidFill>
                        <a:latin typeface="Arial"/>
                      </a:endParaRPr>
                    </a:p>
                  </a:txBody>
                  <a:tcPr marL="9195" marR="9195" marT="91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В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залежності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від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 групи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ризику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, до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якої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належить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професія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застрахованої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 особи та строку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страхування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9195" marR="9195" marT="91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902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Arial"/>
                        </a:rPr>
                        <a:t>Виключення</a:t>
                      </a:r>
                      <a:endParaRPr lang="ru-RU" sz="1600" b="1" i="1" u="none" strike="noStrike" dirty="0">
                        <a:solidFill>
                          <a:srgbClr val="C00000"/>
                        </a:solidFill>
                        <a:latin typeface="Arial"/>
                      </a:endParaRPr>
                    </a:p>
                  </a:txBody>
                  <a:tcPr marL="9195" marR="9195" marT="91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Заняття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  спортом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активні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види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відпочинку</a:t>
                      </a:r>
                      <a:endParaRPr lang="ru-RU" sz="1600" b="0" i="1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195" marR="9195" marT="91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6902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Arial"/>
                        </a:rPr>
                        <a:t>Особливі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Arial"/>
                        </a:rPr>
                        <a:t> </a:t>
                      </a:r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Arial"/>
                        </a:rPr>
                        <a:t>умові</a:t>
                      </a:r>
                      <a:endParaRPr lang="ru-RU" sz="1600" b="1" i="1" u="none" strike="noStrike" dirty="0">
                        <a:solidFill>
                          <a:srgbClr val="C00000"/>
                        </a:solidFill>
                        <a:latin typeface="Arial"/>
                      </a:endParaRPr>
                    </a:p>
                  </a:txBody>
                  <a:tcPr marL="9195" marR="9195" marT="91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Вік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 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застрахованої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 особи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від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 10 до 70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років</a:t>
                      </a:r>
                      <a:endParaRPr lang="ru-RU" sz="1600" b="0" i="1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195" marR="9195" marT="91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pic>
        <p:nvPicPr>
          <p:cNvPr id="5" name="Рисунок 4" descr="ldiv (2).jpg">
            <a:extLst>
              <a:ext uri="{FF2B5EF4-FFF2-40B4-BE49-F238E27FC236}">
                <a16:creationId xmlns:a16="http://schemas.microsoft.com/office/drawing/2014/main" id="{D0F4B947-DB7F-1C78-B6A5-DFD546617331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17296" y="116632"/>
            <a:ext cx="2162471" cy="25949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511814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50B204-E035-E77D-BF4A-EA37AE5A73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4FFE3C92-0E83-DB2A-69C9-2037CED1E2E0}"/>
              </a:ext>
            </a:extLst>
          </p:cNvPr>
          <p:cNvSpPr/>
          <p:nvPr/>
        </p:nvSpPr>
        <p:spPr>
          <a:xfrm>
            <a:off x="-12823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Програми страхування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A54AEC5-7D46-169D-73C8-54F0D57341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823" y="6717792"/>
            <a:ext cx="9906000" cy="140208"/>
          </a:xfrm>
          <a:prstGeom prst="rect">
            <a:avLst/>
          </a:prstGeom>
        </p:spPr>
      </p:pic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3C04F590-21A0-08E6-EC4F-645F2A0D4B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192852"/>
              </p:ext>
            </p:extLst>
          </p:nvPr>
        </p:nvGraphicFramePr>
        <p:xfrm>
          <a:off x="272480" y="618476"/>
          <a:ext cx="7416824" cy="5762852"/>
        </p:xfrm>
        <a:graphic>
          <a:graphicData uri="http://schemas.openxmlformats.org/drawingml/2006/table">
            <a:tbl>
              <a:tblPr/>
              <a:tblGrid>
                <a:gridCol w="22820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34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4443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600" b="1" i="1" u="none" strike="noStrike" dirty="0">
                          <a:solidFill>
                            <a:srgbClr val="002060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1" i="1" u="none" strike="noStrike" dirty="0" err="1">
                          <a:solidFill>
                            <a:srgbClr val="002060"/>
                          </a:solidFill>
                          <a:latin typeface="+mn-lt"/>
                        </a:rPr>
                        <a:t>Програма</a:t>
                      </a:r>
                      <a:r>
                        <a:rPr lang="ru-RU" sz="1600" b="1" i="1" u="none" strike="noStrike" dirty="0">
                          <a:solidFill>
                            <a:srgbClr val="002060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1" i="1" u="none" strike="noStrike" dirty="0" err="1">
                          <a:solidFill>
                            <a:srgbClr val="002060"/>
                          </a:solidFill>
                          <a:latin typeface="+mn-lt"/>
                        </a:rPr>
                        <a:t>страхування</a:t>
                      </a:r>
                      <a:r>
                        <a:rPr lang="ru-RU" sz="1600" b="1" i="1" u="none" strike="noStrike" dirty="0">
                          <a:solidFill>
                            <a:srgbClr val="002060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1" i="1" u="none" strike="noStrike" dirty="0" err="1">
                          <a:solidFill>
                            <a:srgbClr val="002060"/>
                          </a:solidFill>
                          <a:latin typeface="+mn-lt"/>
                        </a:rPr>
                        <a:t>трудових</a:t>
                      </a:r>
                      <a:r>
                        <a:rPr lang="ru-RU" sz="1600" b="1" i="1" u="none" strike="noStrike" dirty="0">
                          <a:solidFill>
                            <a:srgbClr val="002060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1" i="1" u="none" strike="noStrike" dirty="0" err="1">
                          <a:solidFill>
                            <a:srgbClr val="002060"/>
                          </a:solidFill>
                          <a:latin typeface="+mn-lt"/>
                        </a:rPr>
                        <a:t>колективів</a:t>
                      </a:r>
                      <a:r>
                        <a:rPr lang="ru-RU" sz="1600" b="1" i="1" u="none" strike="noStrike" dirty="0">
                          <a:solidFill>
                            <a:srgbClr val="002060"/>
                          </a:solidFill>
                          <a:latin typeface="+mn-lt"/>
                        </a:rPr>
                        <a:t>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4443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Застраховані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 особи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uk-UA" sz="16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від 18 до 65 років</a:t>
                      </a:r>
                      <a:endParaRPr lang="ru-RU" sz="1600" b="0" i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6629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Час </a:t>
                      </a:r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дії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 страхового </a:t>
                      </a:r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захисту</a:t>
                      </a:r>
                      <a:endParaRPr lang="ru-RU" sz="1600" b="1" i="1" u="none" strike="noStrike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Цілодобово</a:t>
                      </a:r>
                      <a:r>
                        <a:rPr lang="ru-RU" sz="16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/ </a:t>
                      </a:r>
                      <a:r>
                        <a:rPr lang="uk-UA" sz="18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Тільки під час виконання </a:t>
                      </a:r>
                    </a:p>
                    <a:p>
                      <a:pPr algn="l" fontAlgn="t"/>
                      <a:r>
                        <a:rPr lang="uk-UA" sz="18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службових обов’язків</a:t>
                      </a:r>
                      <a:endParaRPr lang="ru-RU" sz="1600" b="0" i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4443">
                <a:tc>
                  <a:txBody>
                    <a:bodyPr/>
                    <a:lstStyle/>
                    <a:p>
                      <a:pPr algn="ctr" fontAlgn="t"/>
                      <a:r>
                        <a:rPr lang="uk-UA" sz="1600" b="1" i="1" u="none" strike="noStrike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Територія дії Договору </a:t>
                      </a:r>
                      <a:endParaRPr lang="ru-RU" sz="1600" b="1" i="1" u="none" strike="noStrike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uk-UA" sz="16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Україна</a:t>
                      </a:r>
                      <a:endParaRPr lang="ru-RU" sz="1600" b="0" i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4443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1" u="none" strike="noStrike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Строк </a:t>
                      </a:r>
                      <a:r>
                        <a:rPr lang="ru-RU" sz="1600" b="1" i="1" u="none" strike="noStrike" kern="1200" dirty="0" err="1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дії</a:t>
                      </a:r>
                      <a:r>
                        <a:rPr lang="ru-RU" sz="1600" b="1" i="1" u="none" strike="noStrike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 Договору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</a:t>
                      </a:r>
                      <a:r>
                        <a:rPr lang="ru-RU" sz="16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рік</a:t>
                      </a:r>
                      <a:endParaRPr lang="ru-RU" sz="1600" b="0" i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8192">
                <a:tc>
                  <a:txBody>
                    <a:bodyPr/>
                    <a:lstStyle/>
                    <a:p>
                      <a:pPr algn="ctr" fontAlgn="t"/>
                      <a:r>
                        <a:rPr lang="uk-UA" sz="1600" b="1" i="1" u="none" strike="noStrike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Можлива кількість Застрахованих осіб</a:t>
                      </a:r>
                      <a:endParaRPr lang="ru-RU" sz="1600" b="1" i="1" u="none" strike="noStrike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uk-UA" sz="16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від 2 осіб (за переліком)</a:t>
                      </a:r>
                      <a:endParaRPr lang="ru-RU" sz="1600" b="0" i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58192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Закінчення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дії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 Договору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Договір</a:t>
                      </a:r>
                      <a:r>
                        <a:rPr lang="ru-RU" sz="16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страхування</a:t>
                      </a:r>
                      <a:r>
                        <a:rPr lang="ru-RU" sz="16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діє</a:t>
                      </a:r>
                      <a:r>
                        <a:rPr lang="ru-RU" sz="16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до </a:t>
                      </a:r>
                      <a:r>
                        <a:rPr lang="ru-RU" sz="16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завершення</a:t>
                      </a:r>
                      <a:r>
                        <a:rPr lang="ru-RU" sz="16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строку </a:t>
                      </a:r>
                      <a:r>
                        <a:rPr lang="ru-RU" sz="16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або</a:t>
                      </a:r>
                      <a:r>
                        <a:rPr lang="ru-RU" sz="16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виплати</a:t>
                      </a:r>
                      <a:r>
                        <a:rPr lang="ru-RU" sz="16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всієї</a:t>
                      </a:r>
                      <a:r>
                        <a:rPr lang="ru-RU" sz="16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страхової</a:t>
                      </a:r>
                      <a:r>
                        <a:rPr lang="ru-RU" sz="16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суми</a:t>
                      </a:r>
                      <a:endParaRPr lang="ru-RU" sz="1600" b="0" i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05691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Страхова сума, грн.</a:t>
                      </a:r>
                      <a:r>
                        <a:rPr lang="ru-RU" sz="1600" b="1" i="1" u="none" strike="noStrike" baseline="0" dirty="0">
                          <a:solidFill>
                            <a:srgbClr val="C00000"/>
                          </a:solidFill>
                          <a:latin typeface="+mn-lt"/>
                        </a:rPr>
                        <a:t> </a:t>
                      </a:r>
                      <a:r>
                        <a:rPr lang="uk-UA" sz="1600" b="1" i="1" u="none" strike="noStrike" kern="1200" baseline="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600" b="1" i="1" u="none" strike="noStrike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uk-UA" sz="16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 вибором Страхувальника </a:t>
                      </a:r>
                    </a:p>
                    <a:p>
                      <a:pPr algn="l" fontAlgn="t"/>
                      <a:r>
                        <a:rPr lang="uk-UA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(більше 10 млн. грн. письмово</a:t>
                      </a:r>
                      <a:r>
                        <a:rPr lang="uk-UA" sz="1600" i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uk-UA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погоджується з Департаментом Методології, </a:t>
                      </a:r>
                      <a:r>
                        <a:rPr lang="uk-UA" sz="1600" i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андеррайтингу</a:t>
                      </a:r>
                      <a:r>
                        <a:rPr lang="uk-UA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та комунікацій)</a:t>
                      </a:r>
                      <a:endParaRPr lang="ru-RU" sz="1600" b="0" i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037253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Страхові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 </a:t>
                      </a:r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випадки</a:t>
                      </a:r>
                      <a:endParaRPr lang="ru-RU" sz="1600" b="1" i="1" u="none" strike="noStrike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2" indent="-171450" algn="l" defTabSz="914400" rtl="0" eaLnBrk="1" fontAlgn="t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2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Травма / </a:t>
                      </a:r>
                      <a:r>
                        <a:rPr lang="ru-RU" sz="12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тимчасова</a:t>
                      </a:r>
                      <a:r>
                        <a:rPr lang="ru-RU" sz="12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втрата</a:t>
                      </a:r>
                      <a:r>
                        <a:rPr lang="ru-RU" sz="12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працездатності</a:t>
                      </a:r>
                      <a:r>
                        <a:rPr lang="ru-RU" sz="12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Застрахованою</a:t>
                      </a:r>
                      <a:r>
                        <a:rPr lang="ru-RU" sz="12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особою </a:t>
                      </a:r>
                      <a:r>
                        <a:rPr lang="ru-RU" sz="12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внаслідок</a:t>
                      </a:r>
                      <a:r>
                        <a:rPr lang="ru-RU" sz="12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нещасного</a:t>
                      </a:r>
                      <a:r>
                        <a:rPr lang="ru-RU" sz="12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випадку</a:t>
                      </a:r>
                      <a:endParaRPr lang="ru-RU" sz="1200" b="0" i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lvl="2" indent="-171450" algn="l" defTabSz="914400" rtl="0" eaLnBrk="1" fontAlgn="t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uk-UA" sz="12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Інвалідність (І, ІІ,ІІІ групи) /стійка втрата працездатності Застрахованої особи внаслідок нещасного випадку</a:t>
                      </a:r>
                    </a:p>
                    <a:p>
                      <a:pPr marL="171450" lvl="2" indent="-171450" algn="l" defTabSz="914400" rtl="0" eaLnBrk="1" fontAlgn="t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2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Загибель</a:t>
                      </a:r>
                      <a:r>
                        <a:rPr lang="ru-RU" sz="12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/смерть </a:t>
                      </a:r>
                      <a:r>
                        <a:rPr lang="ru-RU" sz="12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Застрахованої</a:t>
                      </a:r>
                      <a:r>
                        <a:rPr lang="ru-RU" sz="12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особи </a:t>
                      </a:r>
                      <a:r>
                        <a:rPr lang="ru-RU" sz="12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внаслідок</a:t>
                      </a:r>
                      <a:r>
                        <a:rPr lang="ru-RU" sz="12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нещасного</a:t>
                      </a:r>
                      <a:r>
                        <a:rPr lang="ru-RU" sz="12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випадку</a:t>
                      </a:r>
                      <a:endParaRPr lang="ru-RU" sz="1200" b="0" i="1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39123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1" u="none" strike="noStrike" dirty="0" err="1">
                          <a:solidFill>
                            <a:srgbClr val="C00000"/>
                          </a:solidFill>
                          <a:latin typeface="+mn-lt"/>
                        </a:rPr>
                        <a:t>Виключення</a:t>
                      </a:r>
                      <a:r>
                        <a:rPr lang="ru-RU" sz="1600" b="1" i="1" u="none" strike="noStrike" dirty="0">
                          <a:solidFill>
                            <a:srgbClr val="C00000"/>
                          </a:solidFill>
                          <a:latin typeface="+mn-lt"/>
                        </a:rPr>
                        <a:t>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Страховий захист не розповсюджується на випадки, що стались  під час заняття професійним спортом, участі у спортивних змаганнях</a:t>
                      </a:r>
                      <a:endParaRPr lang="ru-UA" sz="1600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5207401"/>
                  </a:ext>
                </a:extLst>
              </a:tr>
            </a:tbl>
          </a:graphicData>
        </a:graphic>
      </p:graphicFrame>
      <p:pic>
        <p:nvPicPr>
          <p:cNvPr id="5" name="Рисунок 4" descr="1360056905_6-3d-man-repairs-photo-2.jpg">
            <a:extLst>
              <a:ext uri="{FF2B5EF4-FFF2-40B4-BE49-F238E27FC236}">
                <a16:creationId xmlns:a16="http://schemas.microsoft.com/office/drawing/2014/main" id="{C3EAC81C-C395-0C28-E319-8ABF0A1B778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27340" y="618476"/>
            <a:ext cx="2706180" cy="22344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040435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CD989B-E6EA-C570-E3E6-BCC094BBCF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5B1292B7-C07F-EE60-39D8-3C6AC671C24B}"/>
              </a:ext>
            </a:extLst>
          </p:cNvPr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Програми страхування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B9B9EBE-1B32-F052-F414-A12B1E0D0D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823" y="6717792"/>
            <a:ext cx="9906000" cy="140208"/>
          </a:xfrm>
          <a:prstGeom prst="rect">
            <a:avLst/>
          </a:prstGeom>
        </p:spPr>
      </p:pic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9D9B400A-D4E7-B0AA-E0F4-DCC10DC79A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8629845"/>
              </p:ext>
            </p:extLst>
          </p:nvPr>
        </p:nvGraphicFramePr>
        <p:xfrm>
          <a:off x="128464" y="634520"/>
          <a:ext cx="7488832" cy="5598323"/>
        </p:xfrm>
        <a:graphic>
          <a:graphicData uri="http://schemas.openxmlformats.org/drawingml/2006/table">
            <a:tbl>
              <a:tblPr/>
              <a:tblGrid>
                <a:gridCol w="31234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654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6592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uk-UA" sz="1400" b="1" i="1" u="none" strike="noStrike" kern="1200" dirty="0">
                          <a:solidFill>
                            <a:srgbClr val="002060"/>
                          </a:solidFill>
                          <a:latin typeface="Arial"/>
                          <a:ea typeface="+mn-ea"/>
                          <a:cs typeface="+mn-cs"/>
                        </a:rPr>
                        <a:t>Страхування від нещасних випадків на транспорті</a:t>
                      </a:r>
                      <a:endParaRPr lang="ru-RU" sz="1400" b="1" i="1" u="none" strike="noStrike" kern="1200" dirty="0">
                        <a:solidFill>
                          <a:srgbClr val="00206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195" marR="9195" marT="91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eaLnBrk="1" hangingPunct="1">
                        <a:buFontTx/>
                        <a:buNone/>
                      </a:pPr>
                      <a:endParaRPr lang="ru-RU" sz="1400" b="0" i="1" u="none" strike="noStrike" dirty="0">
                        <a:solidFill>
                          <a:srgbClr val="002060"/>
                        </a:solidFill>
                        <a:latin typeface="Arial"/>
                      </a:endParaRPr>
                    </a:p>
                  </a:txBody>
                  <a:tcPr marL="9195" marR="9195" marT="91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0274104"/>
                  </a:ext>
                </a:extLst>
              </a:tr>
              <a:tr h="82290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 err="1">
                          <a:solidFill>
                            <a:srgbClr val="C00000"/>
                          </a:solidFill>
                          <a:latin typeface="Arial"/>
                        </a:rPr>
                        <a:t>Призначення</a:t>
                      </a:r>
                      <a:r>
                        <a:rPr lang="ru-RU" sz="1400" b="1" i="1" u="none" strike="noStrike" dirty="0">
                          <a:solidFill>
                            <a:srgbClr val="C00000"/>
                          </a:solidFill>
                          <a:latin typeface="Arial"/>
                        </a:rPr>
                        <a:t> </a:t>
                      </a:r>
                    </a:p>
                  </a:txBody>
                  <a:tcPr marL="9195" marR="9195" marT="91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eaLnBrk="1" hangingPunct="1">
                        <a:buFontTx/>
                        <a:buNone/>
                      </a:pPr>
                      <a:r>
                        <a:rPr lang="uk-UA" sz="1600" b="0" i="1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Страхування</a:t>
                      </a:r>
                      <a:r>
                        <a:rPr lang="uk-UA" sz="1600" b="0" i="1" u="none" strike="noStrike" baseline="0" dirty="0">
                          <a:solidFill>
                            <a:schemeClr val="tx1"/>
                          </a:solidFill>
                          <a:latin typeface="Arial"/>
                        </a:rPr>
                        <a:t> </a:t>
                      </a:r>
                      <a:r>
                        <a:rPr lang="uk-UA" sz="1600" b="0" i="1" dirty="0">
                          <a:solidFill>
                            <a:schemeClr val="tx1"/>
                          </a:solidFill>
                        </a:rPr>
                        <a:t>під час перебування у</a:t>
                      </a:r>
                    </a:p>
                    <a:p>
                      <a:pPr eaLnBrk="1" hangingPunct="1">
                        <a:buFontTx/>
                        <a:buNone/>
                      </a:pPr>
                      <a:r>
                        <a:rPr lang="en-US" sz="1600" b="0" i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uk-UA" sz="1600" b="0" i="1" dirty="0">
                          <a:solidFill>
                            <a:schemeClr val="tx1"/>
                          </a:solidFill>
                        </a:rPr>
                        <a:t>будь-якому транспортному засобі</a:t>
                      </a:r>
                      <a:endParaRPr lang="ru-RU" sz="1600" b="0" i="1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195" marR="9195" marT="91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906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 err="1">
                          <a:solidFill>
                            <a:srgbClr val="C00000"/>
                          </a:solidFill>
                          <a:latin typeface="Arial"/>
                        </a:rPr>
                        <a:t>Застраховані</a:t>
                      </a:r>
                      <a:r>
                        <a:rPr lang="ru-RU" sz="1400" b="1" i="1" u="none" strike="noStrike" dirty="0">
                          <a:solidFill>
                            <a:srgbClr val="C00000"/>
                          </a:solidFill>
                          <a:latin typeface="Arial"/>
                        </a:rPr>
                        <a:t> особи</a:t>
                      </a:r>
                    </a:p>
                  </a:txBody>
                  <a:tcPr marL="9195" marR="9195" marT="91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будь-яка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 особа,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вказана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 в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договорі</a:t>
                      </a:r>
                      <a:endParaRPr lang="ru-RU" sz="1600" b="0" i="1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195" marR="9195" marT="91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906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>
                          <a:solidFill>
                            <a:srgbClr val="C00000"/>
                          </a:solidFill>
                          <a:latin typeface="Arial"/>
                        </a:rPr>
                        <a:t>Час </a:t>
                      </a:r>
                      <a:r>
                        <a:rPr lang="ru-RU" sz="1400" b="1" i="1" u="none" strike="noStrike" dirty="0" err="1">
                          <a:solidFill>
                            <a:srgbClr val="C00000"/>
                          </a:solidFill>
                          <a:latin typeface="Arial"/>
                        </a:rPr>
                        <a:t>дії</a:t>
                      </a:r>
                      <a:r>
                        <a:rPr lang="ru-RU" sz="1400" b="1" i="1" u="none" strike="noStrike" dirty="0">
                          <a:solidFill>
                            <a:srgbClr val="C00000"/>
                          </a:solidFill>
                          <a:latin typeface="Arial"/>
                        </a:rPr>
                        <a:t> страхового </a:t>
                      </a:r>
                      <a:r>
                        <a:rPr lang="ru-RU" sz="1400" b="1" i="1" u="none" strike="noStrike" dirty="0" err="1">
                          <a:solidFill>
                            <a:srgbClr val="C00000"/>
                          </a:solidFill>
                          <a:latin typeface="Arial"/>
                        </a:rPr>
                        <a:t>захисту</a:t>
                      </a:r>
                      <a:endParaRPr lang="ru-RU" sz="1400" b="1" i="1" u="none" strike="noStrike" dirty="0">
                        <a:solidFill>
                          <a:srgbClr val="C00000"/>
                        </a:solidFill>
                        <a:latin typeface="Arial"/>
                      </a:endParaRPr>
                    </a:p>
                  </a:txBody>
                  <a:tcPr marL="9195" marR="9195" marT="91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Цілодобово</a:t>
                      </a:r>
                      <a:endParaRPr lang="ru-RU" sz="1600" b="0" i="1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195" marR="9195" marT="91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906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>
                          <a:solidFill>
                            <a:srgbClr val="C00000"/>
                          </a:solidFill>
                          <a:latin typeface="Arial"/>
                        </a:rPr>
                        <a:t>Строк </a:t>
                      </a:r>
                      <a:r>
                        <a:rPr lang="ru-RU" sz="1400" b="1" i="1" u="none" strike="noStrike" dirty="0" err="1">
                          <a:solidFill>
                            <a:srgbClr val="C00000"/>
                          </a:solidFill>
                          <a:latin typeface="Arial"/>
                        </a:rPr>
                        <a:t>дії</a:t>
                      </a:r>
                      <a:r>
                        <a:rPr lang="ru-RU" sz="1400" b="1" i="1" u="none" strike="noStrike" dirty="0">
                          <a:solidFill>
                            <a:srgbClr val="C00000"/>
                          </a:solidFill>
                          <a:latin typeface="Arial"/>
                        </a:rPr>
                        <a:t> договору</a:t>
                      </a:r>
                    </a:p>
                  </a:txBody>
                  <a:tcPr marL="9195" marR="9195" marT="91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 1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рік</a:t>
                      </a:r>
                      <a:endParaRPr lang="ru-RU" sz="1600" b="0" i="1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195" marR="9195" marT="91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290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 err="1">
                          <a:solidFill>
                            <a:srgbClr val="C00000"/>
                          </a:solidFill>
                          <a:latin typeface="Arial"/>
                        </a:rPr>
                        <a:t>Закінчення</a:t>
                      </a:r>
                      <a:r>
                        <a:rPr lang="ru-RU" sz="1400" b="1" i="1" u="none" strike="noStrike" dirty="0">
                          <a:solidFill>
                            <a:srgbClr val="C00000"/>
                          </a:solidFill>
                          <a:latin typeface="Arial"/>
                        </a:rPr>
                        <a:t> </a:t>
                      </a:r>
                      <a:r>
                        <a:rPr lang="ru-RU" sz="1400" b="1" i="1" u="none" strike="noStrike" dirty="0" err="1">
                          <a:solidFill>
                            <a:srgbClr val="C00000"/>
                          </a:solidFill>
                          <a:latin typeface="Arial"/>
                        </a:rPr>
                        <a:t>дії</a:t>
                      </a:r>
                      <a:r>
                        <a:rPr lang="ru-RU" sz="1400" b="1" i="1" u="none" strike="noStrike" dirty="0">
                          <a:solidFill>
                            <a:srgbClr val="C00000"/>
                          </a:solidFill>
                          <a:latin typeface="Arial"/>
                        </a:rPr>
                        <a:t> договору</a:t>
                      </a:r>
                    </a:p>
                  </a:txBody>
                  <a:tcPr marL="9195" marR="9195" marT="91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діє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 </a:t>
                      </a:r>
                      <a:r>
                        <a:rPr lang="ru-RU" sz="1600" b="1" i="1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до </a:t>
                      </a:r>
                      <a:r>
                        <a:rPr lang="ru-RU" sz="1600" b="1" i="1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завершення</a:t>
                      </a:r>
                      <a:r>
                        <a:rPr lang="ru-RU" sz="1600" b="1" i="1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 строку </a:t>
                      </a:r>
                      <a:r>
                        <a:rPr lang="ru-RU" sz="1600" b="1" i="1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або</a:t>
                      </a:r>
                      <a:r>
                        <a:rPr lang="ru-RU" sz="1600" b="1" i="1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 </a:t>
                      </a:r>
                      <a:r>
                        <a:rPr lang="ru-RU" sz="1600" b="1" i="1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виплати</a:t>
                      </a:r>
                      <a:r>
                        <a:rPr lang="ru-RU" sz="1600" b="1" i="1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 </a:t>
                      </a:r>
                      <a:r>
                        <a:rPr lang="ru-RU" sz="1600" b="1" i="1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всієї</a:t>
                      </a:r>
                      <a:r>
                        <a:rPr lang="ru-RU" sz="1600" b="1" i="1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 </a:t>
                      </a:r>
                      <a:r>
                        <a:rPr lang="ru-RU" sz="1600" b="1" i="1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страхової</a:t>
                      </a:r>
                      <a:r>
                        <a:rPr lang="ru-RU" sz="1600" b="1" i="1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 </a:t>
                      </a:r>
                      <a:r>
                        <a:rPr lang="ru-RU" sz="1600" b="1" i="1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суми</a:t>
                      </a:r>
                      <a:endParaRPr lang="ru-RU" sz="1600" b="1" i="1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195" marR="9195" marT="91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2290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>
                          <a:solidFill>
                            <a:srgbClr val="C00000"/>
                          </a:solidFill>
                          <a:latin typeface="Arial"/>
                        </a:rPr>
                        <a:t>Страхова сума, </a:t>
                      </a:r>
                      <a:r>
                        <a:rPr lang="ru-RU" sz="1400" b="1" i="1" u="none" strike="noStrike" dirty="0" err="1">
                          <a:solidFill>
                            <a:srgbClr val="C00000"/>
                          </a:solidFill>
                          <a:latin typeface="Arial"/>
                        </a:rPr>
                        <a:t>грн</a:t>
                      </a:r>
                      <a:r>
                        <a:rPr lang="ru-RU" sz="1400" b="1" i="1" u="none" strike="noStrike" dirty="0">
                          <a:solidFill>
                            <a:srgbClr val="C00000"/>
                          </a:solidFill>
                          <a:latin typeface="Arial"/>
                        </a:rPr>
                        <a:t>.</a:t>
                      </a:r>
                    </a:p>
                  </a:txBody>
                  <a:tcPr marL="9195" marR="9195" marT="91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встановлюється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 за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бажанням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Страхувальника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 </a:t>
                      </a:r>
                      <a:r>
                        <a:rPr lang="ru-RU" sz="1600" b="0" i="1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від</a:t>
                      </a:r>
                      <a:r>
                        <a:rPr lang="ru-RU" sz="1600" b="0" i="1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 5 000 до 100 000 грн. </a:t>
                      </a:r>
                    </a:p>
                  </a:txBody>
                  <a:tcPr marL="9195" marR="9195" marT="91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2290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err="1">
                          <a:solidFill>
                            <a:srgbClr val="C00000"/>
                          </a:solidFill>
                          <a:latin typeface="Arial"/>
                        </a:rPr>
                        <a:t>Страхові</a:t>
                      </a:r>
                      <a:r>
                        <a:rPr lang="ru-RU" sz="1400" b="1" i="1" u="none" strike="noStrike" dirty="0">
                          <a:solidFill>
                            <a:srgbClr val="C00000"/>
                          </a:solidFill>
                          <a:latin typeface="Arial"/>
                        </a:rPr>
                        <a:t> </a:t>
                      </a:r>
                      <a:r>
                        <a:rPr lang="ru-RU" sz="1400" b="1" i="1" u="none" strike="noStrike" dirty="0" err="1">
                          <a:solidFill>
                            <a:srgbClr val="C00000"/>
                          </a:solidFill>
                          <a:latin typeface="Arial"/>
                        </a:rPr>
                        <a:t>випадки</a:t>
                      </a:r>
                      <a:endParaRPr lang="ru-RU" sz="1400" b="1" i="1" u="none" strike="noStrike" dirty="0">
                        <a:solidFill>
                          <a:srgbClr val="C00000"/>
                        </a:solidFill>
                        <a:latin typeface="Arial"/>
                      </a:endParaRPr>
                    </a:p>
                  </a:txBody>
                  <a:tcPr marL="9195" marR="9195" marT="91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2" indent="-171450" algn="l" defTabSz="914400" rtl="0" eaLnBrk="1" fontAlgn="t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2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Травма / </a:t>
                      </a:r>
                      <a:r>
                        <a:rPr lang="ru-RU" sz="12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тимчасова</a:t>
                      </a:r>
                      <a:r>
                        <a:rPr lang="ru-RU" sz="12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втрата</a:t>
                      </a:r>
                      <a:r>
                        <a:rPr lang="ru-RU" sz="12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працездатності</a:t>
                      </a:r>
                      <a:r>
                        <a:rPr lang="ru-RU" sz="12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Застрахованою</a:t>
                      </a:r>
                      <a:r>
                        <a:rPr lang="ru-RU" sz="12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особою </a:t>
                      </a:r>
                      <a:r>
                        <a:rPr lang="ru-RU" sz="12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внаслідок</a:t>
                      </a:r>
                      <a:r>
                        <a:rPr lang="ru-RU" sz="12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нещасного</a:t>
                      </a:r>
                      <a:r>
                        <a:rPr lang="ru-RU" sz="12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випадку</a:t>
                      </a:r>
                      <a:endParaRPr lang="ru-RU" sz="1200" b="0" i="1" u="none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lvl="2" indent="-171450" algn="l" defTabSz="914400" rtl="0" eaLnBrk="1" fontAlgn="t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uk-UA" sz="12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Інвалідність (І, ІІ,ІІІ групи) /стійка втрата працездатності Застрахованої особи внаслідок нещасного випадку</a:t>
                      </a:r>
                    </a:p>
                    <a:p>
                      <a:pPr marL="171450" lvl="2" indent="-171450" algn="l" defTabSz="914400" rtl="0" eaLnBrk="1" fontAlgn="t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2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Загибель</a:t>
                      </a:r>
                      <a:r>
                        <a:rPr lang="ru-RU" sz="12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/смерть </a:t>
                      </a:r>
                      <a:r>
                        <a:rPr lang="ru-RU" sz="12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Застрахованої</a:t>
                      </a:r>
                      <a:r>
                        <a:rPr lang="ru-RU" sz="12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особи </a:t>
                      </a:r>
                      <a:r>
                        <a:rPr lang="ru-RU" sz="12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внаслідок</a:t>
                      </a:r>
                      <a:r>
                        <a:rPr lang="ru-RU" sz="12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нещасного</a:t>
                      </a:r>
                      <a:r>
                        <a:rPr lang="ru-RU" sz="1200" b="0" i="1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0" i="1" u="none" strike="noStrike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випадку</a:t>
                      </a:r>
                      <a:endParaRPr lang="ru-RU" sz="1600" b="0" i="1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195" marR="9195" marT="91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6" name="Рисунок 5" descr="royalty-free-orange-man-clipart-illustration-16237.jpg">
            <a:extLst>
              <a:ext uri="{FF2B5EF4-FFF2-40B4-BE49-F238E27FC236}">
                <a16:creationId xmlns:a16="http://schemas.microsoft.com/office/drawing/2014/main" id="{4DD28B21-49BD-ED52-EB25-533413A94BEF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15060" y="826085"/>
            <a:ext cx="2562476" cy="26029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211556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809B2D-4402-0195-E163-C719B4AE1C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A74F7DE5-9A30-771A-3A46-0EFD862AFF84}"/>
              </a:ext>
            </a:extLst>
          </p:cNvPr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Програми страхування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ADFF62F-E3A4-955E-B762-5FA0D75A39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823" y="6717792"/>
            <a:ext cx="9906000" cy="140208"/>
          </a:xfrm>
          <a:prstGeom prst="rect">
            <a:avLst/>
          </a:prstGeom>
        </p:spPr>
      </p:pic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2BD2D9E8-DE87-5E38-74D9-9C0D5AF7E3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6993540"/>
              </p:ext>
            </p:extLst>
          </p:nvPr>
        </p:nvGraphicFramePr>
        <p:xfrm>
          <a:off x="128464" y="692696"/>
          <a:ext cx="8640960" cy="57830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77175">
                  <a:extLst>
                    <a:ext uri="{9D8B030D-6E8A-4147-A177-3AD203B41FA5}">
                      <a16:colId xmlns:a16="http://schemas.microsoft.com/office/drawing/2014/main" val="679979172"/>
                    </a:ext>
                  </a:extLst>
                </a:gridCol>
                <a:gridCol w="6363785">
                  <a:extLst>
                    <a:ext uri="{9D8B030D-6E8A-4147-A177-3AD203B41FA5}">
                      <a16:colId xmlns:a16="http://schemas.microsoft.com/office/drawing/2014/main" val="2400650868"/>
                    </a:ext>
                  </a:extLst>
                </a:gridCol>
              </a:tblGrid>
              <a:tr h="296238">
                <a:tc grid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RU" sz="1600" u="none" strike="noStrike" dirty="0">
                          <a:effectLst/>
                        </a:rPr>
                        <a:t> </a:t>
                      </a:r>
                      <a:r>
                        <a:rPr lang="ru-RU" sz="1600" u="none" strike="noStrike" dirty="0" err="1">
                          <a:effectLst/>
                        </a:rPr>
                        <a:t>Страхові</a:t>
                      </a:r>
                      <a:r>
                        <a:rPr lang="ru-RU" sz="1600" u="none" strike="noStrike" dirty="0">
                          <a:effectLst/>
                        </a:rPr>
                        <a:t> </a:t>
                      </a:r>
                      <a:r>
                        <a:rPr lang="ru-RU" sz="1600" u="none" strike="noStrike" dirty="0" err="1">
                          <a:effectLst/>
                        </a:rPr>
                        <a:t>ризики</a:t>
                      </a:r>
                      <a:r>
                        <a:rPr lang="ru-RU" sz="1600" u="none" strike="noStrike" dirty="0">
                          <a:effectLst/>
                        </a:rPr>
                        <a:t>, порядок </a:t>
                      </a:r>
                      <a:r>
                        <a:rPr lang="ru-RU" sz="1600" u="none" strike="noStrike" dirty="0" err="1">
                          <a:effectLst/>
                        </a:rPr>
                        <a:t>розрахунку</a:t>
                      </a:r>
                      <a:r>
                        <a:rPr lang="ru-RU" sz="1600" u="none" strike="noStrike" dirty="0">
                          <a:effectLst/>
                        </a:rPr>
                        <a:t> </a:t>
                      </a:r>
                      <a:r>
                        <a:rPr lang="ru-RU" sz="1600" u="none" strike="noStrike" dirty="0" err="1">
                          <a:effectLst/>
                        </a:rPr>
                        <a:t>страхової</a:t>
                      </a:r>
                      <a:r>
                        <a:rPr lang="ru-RU" sz="1600" u="none" strike="noStrike" dirty="0">
                          <a:effectLst/>
                        </a:rPr>
                        <a:t> </a:t>
                      </a:r>
                      <a:r>
                        <a:rPr lang="ru-RU" sz="1600" u="none" strike="noStrike" dirty="0" err="1">
                          <a:effectLst/>
                        </a:rPr>
                        <a:t>виплати</a:t>
                      </a:r>
                      <a:endParaRPr lang="ru-RU" sz="16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79" marR="6379" marT="6379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754096"/>
                  </a:ext>
                </a:extLst>
              </a:tr>
              <a:tr h="1270555">
                <a:tc row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RU" sz="1400" u="none" strike="noStrike" dirty="0">
                          <a:effectLst/>
                        </a:rPr>
                        <a:t>Травма / </a:t>
                      </a:r>
                      <a:r>
                        <a:rPr lang="ru-RU" sz="1400" u="none" strike="noStrike" dirty="0" err="1">
                          <a:effectLst/>
                        </a:rPr>
                        <a:t>тимчасова</a:t>
                      </a:r>
                      <a:r>
                        <a:rPr lang="ru-RU" sz="1400" u="none" strike="noStrike" dirty="0">
                          <a:effectLst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</a:rPr>
                        <a:t>втрата</a:t>
                      </a:r>
                      <a:r>
                        <a:rPr lang="ru-RU" sz="1400" u="none" strike="noStrike" dirty="0">
                          <a:effectLst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</a:rPr>
                        <a:t>працездатності</a:t>
                      </a:r>
                      <a:r>
                        <a:rPr lang="ru-RU" sz="1400" u="none" strike="noStrike" dirty="0">
                          <a:effectLst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</a:rPr>
                        <a:t>Застрахованою</a:t>
                      </a:r>
                      <a:r>
                        <a:rPr lang="ru-RU" sz="1400" u="none" strike="noStrike" dirty="0">
                          <a:effectLst/>
                        </a:rPr>
                        <a:t> особою </a:t>
                      </a:r>
                      <a:r>
                        <a:rPr lang="ru-RU" sz="1400" u="none" strike="noStrike" dirty="0" err="1">
                          <a:effectLst/>
                        </a:rPr>
                        <a:t>внаслідок</a:t>
                      </a:r>
                      <a:r>
                        <a:rPr lang="ru-RU" sz="1400" u="none" strike="noStrike" dirty="0">
                          <a:effectLst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</a:rPr>
                        <a:t>нещасного</a:t>
                      </a:r>
                      <a:r>
                        <a:rPr lang="ru-RU" sz="1400" u="none" strike="noStrike" dirty="0">
                          <a:effectLst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</a:rPr>
                        <a:t>випадку</a:t>
                      </a:r>
                      <a:r>
                        <a:rPr lang="ru-RU" sz="1400" u="none" strike="noStrike" dirty="0">
                          <a:effectLst/>
                        </a:rPr>
                        <a:t>    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79" marR="6379" marT="63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uk-UA" sz="1400" u="none" strike="noStrike" dirty="0">
                          <a:effectLst/>
                        </a:rPr>
                        <a:t>Страховик виплачує страхову виплату згідно з Таблицею «Страхові виплати в разі травми або ушкоджень внутрішніх органів та частин тіла» (Додаток №1 до Загальних умов страхового продукту «страхування від нещасного випадку»), але не більше 50%  страхової суми за кожним страховим випадком.</a:t>
                      </a:r>
                    </a:p>
                    <a:p>
                      <a:pPr algn="l" fontAlgn="ctr">
                        <a:buNone/>
                      </a:pPr>
                      <a:r>
                        <a:rPr lang="ru-UA" sz="1400" u="none" strike="noStrike" dirty="0">
                          <a:effectLst/>
                        </a:rPr>
                        <a:t> </a:t>
                      </a:r>
                      <a:endParaRPr lang="ru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79" marR="6379" marT="6379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5606236"/>
                  </a:ext>
                </a:extLst>
              </a:tr>
              <a:tr h="2280958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ru-RU" sz="1400" u="none" strike="noStrike" dirty="0">
                          <a:effectLst/>
                        </a:rPr>
                        <a:t>Страховик </a:t>
                      </a:r>
                      <a:r>
                        <a:rPr lang="ru-RU" sz="1400" u="none" strike="noStrike" dirty="0" err="1">
                          <a:effectLst/>
                        </a:rPr>
                        <a:t>виплачує</a:t>
                      </a:r>
                      <a:r>
                        <a:rPr lang="ru-RU" sz="1400" u="none" strike="noStrike" dirty="0">
                          <a:effectLst/>
                        </a:rPr>
                        <a:t> одноразово 3% </a:t>
                      </a:r>
                      <a:r>
                        <a:rPr lang="ru-RU" sz="1400" u="none" strike="noStrike" dirty="0" err="1">
                          <a:effectLst/>
                        </a:rPr>
                        <a:t>від</a:t>
                      </a:r>
                      <a:r>
                        <a:rPr lang="ru-RU" sz="1400" u="none" strike="noStrike" dirty="0">
                          <a:effectLst/>
                        </a:rPr>
                        <a:t>  </a:t>
                      </a:r>
                      <a:r>
                        <a:rPr lang="ru-RU" sz="1400" u="none" strike="noStrike" dirty="0" err="1">
                          <a:effectLst/>
                        </a:rPr>
                        <a:t>страхової</a:t>
                      </a:r>
                      <a:r>
                        <a:rPr lang="ru-RU" sz="1400" u="none" strike="noStrike" dirty="0">
                          <a:effectLst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</a:rPr>
                        <a:t>суми</a:t>
                      </a:r>
                      <a:r>
                        <a:rPr lang="ru-RU" sz="1400" u="none" strike="noStrike" dirty="0">
                          <a:effectLst/>
                        </a:rPr>
                        <a:t> за </a:t>
                      </a:r>
                      <a:r>
                        <a:rPr lang="ru-RU" sz="1400" u="none" strike="noStrike" dirty="0" err="1">
                          <a:effectLst/>
                        </a:rPr>
                        <a:t>перші</a:t>
                      </a:r>
                      <a:r>
                        <a:rPr lang="ru-RU" sz="1400" u="none" strike="noStrike" dirty="0">
                          <a:effectLst/>
                        </a:rPr>
                        <a:t> 7 </a:t>
                      </a:r>
                      <a:r>
                        <a:rPr lang="ru-RU" sz="1400" u="none" strike="noStrike" dirty="0" err="1">
                          <a:effectLst/>
                        </a:rPr>
                        <a:t>днів</a:t>
                      </a:r>
                      <a:r>
                        <a:rPr lang="ru-RU" sz="1400" u="none" strike="noStrike" dirty="0">
                          <a:effectLst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</a:rPr>
                        <a:t>непрацездатності</a:t>
                      </a:r>
                      <a:r>
                        <a:rPr lang="ru-RU" sz="1400" u="none" strike="noStrike" dirty="0">
                          <a:effectLst/>
                        </a:rPr>
                        <a:t>, </a:t>
                      </a:r>
                      <a:r>
                        <a:rPr lang="ru-RU" sz="1400" u="none" strike="noStrike" dirty="0" err="1">
                          <a:effectLst/>
                        </a:rPr>
                        <a:t>починаючи</a:t>
                      </a:r>
                      <a:r>
                        <a:rPr lang="ru-RU" sz="1400" u="none" strike="noStrike" dirty="0">
                          <a:effectLst/>
                        </a:rPr>
                        <a:t> з 8 (восьмого) дня 0,5% </a:t>
                      </a:r>
                      <a:r>
                        <a:rPr lang="ru-RU" sz="1400" u="none" strike="noStrike" dirty="0" err="1">
                          <a:effectLst/>
                        </a:rPr>
                        <a:t>від</a:t>
                      </a:r>
                      <a:r>
                        <a:rPr lang="ru-RU" sz="1400" u="none" strike="noStrike" dirty="0">
                          <a:effectLst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</a:rPr>
                        <a:t>страхової</a:t>
                      </a:r>
                      <a:r>
                        <a:rPr lang="ru-RU" sz="1400" u="none" strike="noStrike" dirty="0">
                          <a:effectLst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</a:rPr>
                        <a:t>суми</a:t>
                      </a:r>
                      <a:r>
                        <a:rPr lang="ru-RU" sz="1400" u="none" strike="noStrike" dirty="0">
                          <a:effectLst/>
                        </a:rPr>
                        <a:t> за </a:t>
                      </a:r>
                      <a:r>
                        <a:rPr lang="ru-RU" sz="1400" u="none" strike="noStrike" dirty="0" err="1">
                          <a:effectLst/>
                        </a:rPr>
                        <a:t>кожний</a:t>
                      </a:r>
                      <a:r>
                        <a:rPr lang="ru-RU" sz="1400" u="none" strike="noStrike" dirty="0">
                          <a:effectLst/>
                        </a:rPr>
                        <a:t> день </a:t>
                      </a:r>
                      <a:r>
                        <a:rPr lang="ru-RU" sz="1400" u="none" strike="noStrike" dirty="0" err="1">
                          <a:effectLst/>
                        </a:rPr>
                        <a:t>непрацездатності</a:t>
                      </a:r>
                      <a:r>
                        <a:rPr lang="ru-RU" sz="1400" u="none" strike="noStrike" dirty="0">
                          <a:effectLst/>
                        </a:rPr>
                        <a:t>, </a:t>
                      </a:r>
                      <a:r>
                        <a:rPr lang="ru-RU" sz="1400" u="none" strike="noStrike" dirty="0" err="1">
                          <a:effectLst/>
                        </a:rPr>
                        <a:t>але</a:t>
                      </a:r>
                      <a:r>
                        <a:rPr lang="ru-RU" sz="1400" u="none" strike="noStrike" dirty="0">
                          <a:effectLst/>
                        </a:rPr>
                        <a:t> не </a:t>
                      </a:r>
                      <a:r>
                        <a:rPr lang="ru-RU" sz="1400" u="none" strike="noStrike" dirty="0" err="1">
                          <a:effectLst/>
                        </a:rPr>
                        <a:t>більше</a:t>
                      </a:r>
                      <a:r>
                        <a:rPr lang="ru-RU" sz="1400" u="none" strike="noStrike" dirty="0">
                          <a:effectLst/>
                        </a:rPr>
                        <a:t> 50%  </a:t>
                      </a:r>
                      <a:r>
                        <a:rPr lang="ru-RU" sz="1400" u="none" strike="noStrike" dirty="0" err="1">
                          <a:effectLst/>
                        </a:rPr>
                        <a:t>страхової</a:t>
                      </a:r>
                      <a:r>
                        <a:rPr lang="ru-RU" sz="1400" u="none" strike="noStrike" dirty="0">
                          <a:effectLst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</a:rPr>
                        <a:t>суми</a:t>
                      </a:r>
                      <a:r>
                        <a:rPr lang="ru-RU" sz="1400" u="none" strike="noStrike" dirty="0">
                          <a:effectLst/>
                        </a:rPr>
                        <a:t> за </a:t>
                      </a:r>
                      <a:r>
                        <a:rPr lang="ru-RU" sz="1400" u="none" strike="noStrike" dirty="0" err="1">
                          <a:effectLst/>
                        </a:rPr>
                        <a:t>кожним</a:t>
                      </a:r>
                      <a:r>
                        <a:rPr lang="ru-RU" sz="1400" u="none" strike="noStrike" dirty="0">
                          <a:effectLst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</a:rPr>
                        <a:t>страховим</a:t>
                      </a:r>
                      <a:r>
                        <a:rPr lang="ru-RU" sz="1400" u="none" strike="noStrike" dirty="0">
                          <a:effectLst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</a:rPr>
                        <a:t>випадком</a:t>
                      </a:r>
                      <a:r>
                        <a:rPr lang="ru-RU" sz="1400" u="none" strike="noStrike" dirty="0">
                          <a:effectLst/>
                        </a:rPr>
                        <a:t>. </a:t>
                      </a:r>
                      <a:r>
                        <a:rPr lang="ru-RU" sz="1400" u="none" strike="noStrike" dirty="0" err="1">
                          <a:effectLst/>
                        </a:rPr>
                        <a:t>Якщо</a:t>
                      </a:r>
                      <a:r>
                        <a:rPr lang="ru-RU" sz="1400" u="none" strike="noStrike" dirty="0">
                          <a:effectLst/>
                        </a:rPr>
                        <a:t> травму </a:t>
                      </a:r>
                      <a:r>
                        <a:rPr lang="ru-RU" sz="1400" u="none" strike="noStrike" dirty="0" err="1">
                          <a:effectLst/>
                        </a:rPr>
                        <a:t>отримала</a:t>
                      </a:r>
                      <a:r>
                        <a:rPr lang="ru-RU" sz="1400" u="none" strike="noStrike" dirty="0">
                          <a:effectLst/>
                        </a:rPr>
                        <a:t> застрахована </a:t>
                      </a:r>
                      <a:r>
                        <a:rPr lang="ru-RU" sz="1400" u="none" strike="noStrike" dirty="0" err="1">
                          <a:effectLst/>
                        </a:rPr>
                        <a:t>дитина</a:t>
                      </a:r>
                      <a:r>
                        <a:rPr lang="ru-RU" sz="1400" u="none" strike="noStrike" dirty="0">
                          <a:effectLst/>
                        </a:rPr>
                        <a:t> (Застрахована особа </a:t>
                      </a:r>
                      <a:r>
                        <a:rPr lang="ru-RU" sz="1400" u="none" strike="noStrike" dirty="0" err="1">
                          <a:effectLst/>
                        </a:rPr>
                        <a:t>віком</a:t>
                      </a:r>
                      <a:r>
                        <a:rPr lang="ru-RU" sz="1400" u="none" strike="noStrike" dirty="0">
                          <a:effectLst/>
                        </a:rPr>
                        <a:t> до 16 </a:t>
                      </a:r>
                      <a:r>
                        <a:rPr lang="ru-RU" sz="1400" u="none" strike="noStrike" dirty="0" err="1">
                          <a:effectLst/>
                        </a:rPr>
                        <a:t>років</a:t>
                      </a:r>
                      <a:r>
                        <a:rPr lang="ru-RU" sz="1400" u="none" strike="noStrike" dirty="0">
                          <a:effectLst/>
                        </a:rPr>
                        <a:t>), </a:t>
                      </a:r>
                      <a:r>
                        <a:rPr lang="ru-RU" sz="1400" u="none" strike="noStrike" dirty="0" err="1">
                          <a:effectLst/>
                        </a:rPr>
                        <a:t>страхова</a:t>
                      </a:r>
                      <a:r>
                        <a:rPr lang="ru-RU" sz="1400" u="none" strike="noStrike" dirty="0">
                          <a:effectLst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</a:rPr>
                        <a:t>виплата</a:t>
                      </a:r>
                      <a:r>
                        <a:rPr lang="ru-RU" sz="1400" u="none" strike="noStrike" dirty="0">
                          <a:effectLst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</a:rPr>
                        <a:t>здійснюється</a:t>
                      </a:r>
                      <a:r>
                        <a:rPr lang="ru-RU" sz="1400" u="none" strike="noStrike" dirty="0">
                          <a:effectLst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</a:rPr>
                        <a:t>її</a:t>
                      </a:r>
                      <a:r>
                        <a:rPr lang="ru-RU" sz="1400" u="none" strike="noStrike" dirty="0">
                          <a:effectLst/>
                        </a:rPr>
                        <a:t> батькам </a:t>
                      </a:r>
                      <a:r>
                        <a:rPr lang="ru-RU" sz="1400" u="none" strike="noStrike" dirty="0" err="1">
                          <a:effectLst/>
                        </a:rPr>
                        <a:t>або</a:t>
                      </a:r>
                      <a:r>
                        <a:rPr lang="ru-RU" sz="1400" u="none" strike="noStrike" dirty="0">
                          <a:effectLst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</a:rPr>
                        <a:t>особі</a:t>
                      </a:r>
                      <a:r>
                        <a:rPr lang="ru-RU" sz="1400" u="none" strike="noStrike" dirty="0">
                          <a:effectLst/>
                        </a:rPr>
                        <a:t>, яка </a:t>
                      </a:r>
                      <a:r>
                        <a:rPr lang="ru-RU" sz="1400" u="none" strike="noStrike" dirty="0" err="1">
                          <a:effectLst/>
                        </a:rPr>
                        <a:t>визнана</a:t>
                      </a:r>
                      <a:r>
                        <a:rPr lang="ru-RU" sz="1400" u="none" strike="noStrike" dirty="0">
                          <a:effectLst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</a:rPr>
                        <a:t>опікуном</a:t>
                      </a:r>
                      <a:r>
                        <a:rPr lang="ru-RU" sz="1400" u="none" strike="noStrike" dirty="0">
                          <a:effectLst/>
                        </a:rPr>
                        <a:t> (</a:t>
                      </a:r>
                      <a:r>
                        <a:rPr lang="ru-RU" sz="1400" u="none" strike="noStrike" dirty="0" err="1">
                          <a:effectLst/>
                        </a:rPr>
                        <a:t>піклувальником</a:t>
                      </a:r>
                      <a:r>
                        <a:rPr lang="ru-RU" sz="1400" u="none" strike="noStrike" dirty="0">
                          <a:effectLst/>
                        </a:rPr>
                        <a:t>) </a:t>
                      </a:r>
                      <a:r>
                        <a:rPr lang="ru-RU" sz="1400" u="none" strike="noStrike" dirty="0" err="1">
                          <a:effectLst/>
                        </a:rPr>
                        <a:t>згідно</a:t>
                      </a:r>
                      <a:r>
                        <a:rPr lang="ru-RU" sz="1400" u="none" strike="noStrike" dirty="0">
                          <a:effectLst/>
                        </a:rPr>
                        <a:t> з </a:t>
                      </a:r>
                      <a:r>
                        <a:rPr lang="ru-RU" sz="1400" u="none" strike="noStrike" dirty="0" err="1">
                          <a:effectLst/>
                        </a:rPr>
                        <a:t>чинним</a:t>
                      </a:r>
                      <a:r>
                        <a:rPr lang="ru-RU" sz="1400" u="none" strike="noStrike" dirty="0">
                          <a:effectLst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</a:rPr>
                        <a:t>законодавством</a:t>
                      </a:r>
                      <a:r>
                        <a:rPr lang="ru-RU" sz="1400" u="none" strike="noStrike" dirty="0">
                          <a:effectLst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</a:rPr>
                        <a:t>України</a:t>
                      </a:r>
                      <a:r>
                        <a:rPr lang="ru-RU" sz="1400" u="none" strike="noStrike" dirty="0">
                          <a:effectLst/>
                        </a:rPr>
                        <a:t>, з </a:t>
                      </a:r>
                      <a:r>
                        <a:rPr lang="ru-RU" sz="1400" u="none" strike="noStrike" dirty="0" err="1">
                          <a:effectLst/>
                        </a:rPr>
                        <a:t>розрахунку</a:t>
                      </a:r>
                      <a:r>
                        <a:rPr lang="ru-RU" sz="1400" u="none" strike="noStrike" dirty="0">
                          <a:effectLst/>
                        </a:rPr>
                        <a:t> 0,5% </a:t>
                      </a:r>
                      <a:r>
                        <a:rPr lang="ru-RU" sz="1400" u="none" strike="noStrike" dirty="0" err="1">
                          <a:effectLst/>
                        </a:rPr>
                        <a:t>від</a:t>
                      </a:r>
                      <a:r>
                        <a:rPr lang="ru-RU" sz="1400" u="none" strike="noStrike" dirty="0">
                          <a:effectLst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</a:rPr>
                        <a:t>страхової</a:t>
                      </a:r>
                      <a:r>
                        <a:rPr lang="ru-RU" sz="1400" u="none" strike="noStrike" dirty="0">
                          <a:effectLst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</a:rPr>
                        <a:t>суми</a:t>
                      </a:r>
                      <a:r>
                        <a:rPr lang="ru-RU" sz="1400" u="none" strike="noStrike" dirty="0">
                          <a:effectLst/>
                        </a:rPr>
                        <a:t> за </a:t>
                      </a:r>
                      <a:r>
                        <a:rPr lang="ru-RU" sz="1400" u="none" strike="noStrike" dirty="0" err="1">
                          <a:effectLst/>
                        </a:rPr>
                        <a:t>кожний</a:t>
                      </a:r>
                      <a:r>
                        <a:rPr lang="ru-RU" sz="1400" u="none" strike="noStrike" dirty="0">
                          <a:effectLst/>
                        </a:rPr>
                        <a:t> день </a:t>
                      </a:r>
                      <a:r>
                        <a:rPr lang="ru-RU" sz="1400" u="none" strike="noStrike" dirty="0" err="1">
                          <a:effectLst/>
                        </a:rPr>
                        <a:t>лікування</a:t>
                      </a:r>
                      <a:r>
                        <a:rPr lang="ru-RU" sz="1400" u="none" strike="noStrike" dirty="0">
                          <a:effectLst/>
                        </a:rPr>
                        <a:t> при </a:t>
                      </a:r>
                      <a:r>
                        <a:rPr lang="ru-RU" sz="1400" u="none" strike="noStrike" dirty="0" err="1">
                          <a:effectLst/>
                        </a:rPr>
                        <a:t>стаціонарному</a:t>
                      </a:r>
                      <a:r>
                        <a:rPr lang="ru-RU" sz="1400" u="none" strike="noStrike" dirty="0">
                          <a:effectLst/>
                        </a:rPr>
                        <a:t> і 0,25% </a:t>
                      </a:r>
                      <a:r>
                        <a:rPr lang="ru-RU" sz="1400" u="none" strike="noStrike" dirty="0" err="1">
                          <a:effectLst/>
                        </a:rPr>
                        <a:t>від</a:t>
                      </a:r>
                      <a:r>
                        <a:rPr lang="ru-RU" sz="1400" u="none" strike="noStrike" dirty="0">
                          <a:effectLst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</a:rPr>
                        <a:t>страхової</a:t>
                      </a:r>
                      <a:r>
                        <a:rPr lang="ru-RU" sz="1400" u="none" strike="noStrike" dirty="0">
                          <a:effectLst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</a:rPr>
                        <a:t>суми</a:t>
                      </a:r>
                      <a:r>
                        <a:rPr lang="ru-RU" sz="1400" u="none" strike="noStrike" dirty="0">
                          <a:effectLst/>
                        </a:rPr>
                        <a:t> за </a:t>
                      </a:r>
                      <a:r>
                        <a:rPr lang="ru-RU" sz="1400" u="none" strike="noStrike" dirty="0" err="1">
                          <a:effectLst/>
                        </a:rPr>
                        <a:t>кожний</a:t>
                      </a:r>
                      <a:r>
                        <a:rPr lang="ru-RU" sz="1400" u="none" strike="noStrike" dirty="0">
                          <a:effectLst/>
                        </a:rPr>
                        <a:t> день </a:t>
                      </a:r>
                      <a:r>
                        <a:rPr lang="ru-RU" sz="1400" u="none" strike="noStrike" dirty="0" err="1">
                          <a:effectLst/>
                        </a:rPr>
                        <a:t>лікування</a:t>
                      </a:r>
                      <a:r>
                        <a:rPr lang="ru-RU" sz="1400" u="none" strike="noStrike" dirty="0">
                          <a:effectLst/>
                        </a:rPr>
                        <a:t> при амбулаторному </a:t>
                      </a:r>
                      <a:r>
                        <a:rPr lang="ru-RU" sz="1400" u="none" strike="noStrike" dirty="0" err="1">
                          <a:effectLst/>
                        </a:rPr>
                        <a:t>лікуванні</a:t>
                      </a:r>
                      <a:r>
                        <a:rPr lang="ru-RU" sz="1400" u="none" strike="noStrike" dirty="0">
                          <a:effectLst/>
                        </a:rPr>
                        <a:t>, </a:t>
                      </a:r>
                      <a:r>
                        <a:rPr lang="ru-RU" sz="1400" u="none" strike="noStrike" dirty="0" err="1">
                          <a:effectLst/>
                        </a:rPr>
                        <a:t>але</a:t>
                      </a:r>
                      <a:r>
                        <a:rPr lang="ru-RU" sz="1400" u="none" strike="noStrike" dirty="0">
                          <a:effectLst/>
                        </a:rPr>
                        <a:t> не </a:t>
                      </a:r>
                      <a:r>
                        <a:rPr lang="ru-RU" sz="1400" u="none" strike="noStrike" dirty="0" err="1">
                          <a:effectLst/>
                        </a:rPr>
                        <a:t>більше</a:t>
                      </a:r>
                      <a:r>
                        <a:rPr lang="ru-RU" sz="1400" u="none" strike="noStrike" dirty="0">
                          <a:effectLst/>
                        </a:rPr>
                        <a:t> 50% </a:t>
                      </a:r>
                      <a:r>
                        <a:rPr lang="ru-RU" sz="1400" u="none" strike="noStrike" dirty="0" err="1">
                          <a:effectLst/>
                        </a:rPr>
                        <a:t>страхової</a:t>
                      </a:r>
                      <a:r>
                        <a:rPr lang="ru-RU" sz="1400" u="none" strike="noStrike" dirty="0">
                          <a:effectLst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</a:rPr>
                        <a:t>суми</a:t>
                      </a:r>
                      <a:r>
                        <a:rPr lang="ru-RU" sz="1400" u="none" strike="noStrike" dirty="0">
                          <a:effectLst/>
                        </a:rPr>
                        <a:t> </a:t>
                      </a:r>
                    </a:p>
                    <a:p>
                      <a:pPr algn="l" fontAlgn="ctr">
                        <a:buNone/>
                      </a:pPr>
                      <a:r>
                        <a:rPr lang="ru-UA" sz="1400" u="none" strike="noStrike" dirty="0">
                          <a:effectLst/>
                        </a:rPr>
                        <a:t> </a:t>
                      </a:r>
                      <a:endParaRPr lang="ru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79" marR="6379" marT="6379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1769775"/>
                  </a:ext>
                </a:extLst>
              </a:tr>
              <a:tr h="260153">
                <a:tc rowSpan="3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uk-UA" sz="1400" u="none" strike="noStrike" dirty="0">
                          <a:effectLst/>
                        </a:rPr>
                        <a:t>Інвалідність (І, ІІ,ІІІ групи) /стійка втрата працездатності Застрахованої особи внаслідок нещасного випадку</a:t>
                      </a:r>
                      <a:endParaRPr lang="uk-UA" sz="14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79" marR="6379" marT="63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ru-RU" sz="1400" u="none" strike="noStrike" dirty="0">
                          <a:effectLst/>
                        </a:rPr>
                        <a:t>Страховик </a:t>
                      </a:r>
                      <a:r>
                        <a:rPr lang="ru-RU" sz="1400" u="none" strike="noStrike" dirty="0" err="1">
                          <a:effectLst/>
                        </a:rPr>
                        <a:t>виплачує</a:t>
                      </a:r>
                      <a:r>
                        <a:rPr lang="ru-RU" sz="1400" u="none" strike="noStrike" dirty="0">
                          <a:effectLst/>
                        </a:rPr>
                        <a:t> при </a:t>
                      </a:r>
                      <a:r>
                        <a:rPr lang="ru-RU" sz="1400" u="none" strike="noStrike" dirty="0" err="1">
                          <a:effectLst/>
                        </a:rPr>
                        <a:t>встановленні</a:t>
                      </a:r>
                      <a:r>
                        <a:rPr lang="ru-RU" sz="1400" u="none" strike="noStrike" dirty="0">
                          <a:effectLst/>
                        </a:rPr>
                        <a:t> I  групи </a:t>
                      </a:r>
                      <a:r>
                        <a:rPr lang="ru-RU" sz="1400" u="none" strike="noStrike" dirty="0" err="1">
                          <a:effectLst/>
                        </a:rPr>
                        <a:t>інвалідності</a:t>
                      </a:r>
                      <a:r>
                        <a:rPr lang="ru-RU" sz="1400" u="none" strike="noStrike" dirty="0">
                          <a:effectLst/>
                        </a:rPr>
                        <a:t> - 100% </a:t>
                      </a:r>
                      <a:r>
                        <a:rPr lang="ru-RU" sz="1400" u="none" strike="noStrike" dirty="0" err="1">
                          <a:effectLst/>
                        </a:rPr>
                        <a:t>страхової</a:t>
                      </a:r>
                      <a:r>
                        <a:rPr lang="ru-RU" sz="1400" u="none" strike="noStrike" dirty="0">
                          <a:effectLst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</a:rPr>
                        <a:t>суми</a:t>
                      </a:r>
                      <a:r>
                        <a:rPr lang="ru-RU" sz="1400" u="none" strike="noStrike" dirty="0">
                          <a:effectLst/>
                        </a:rPr>
                        <a:t>;</a:t>
                      </a:r>
                    </a:p>
                  </a:txBody>
                  <a:tcPr marL="6379" marR="6379" marT="6379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143314"/>
                  </a:ext>
                </a:extLst>
              </a:tr>
              <a:tr h="395729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ru-RU" sz="1400" u="none" strike="noStrike" dirty="0">
                          <a:effectLst/>
                        </a:rPr>
                        <a:t>Страховик </a:t>
                      </a:r>
                      <a:r>
                        <a:rPr lang="ru-RU" sz="1400" u="none" strike="noStrike" dirty="0" err="1">
                          <a:effectLst/>
                        </a:rPr>
                        <a:t>виплачує</a:t>
                      </a:r>
                      <a:r>
                        <a:rPr lang="ru-RU" sz="1400" u="none" strike="noStrike" dirty="0">
                          <a:effectLst/>
                        </a:rPr>
                        <a:t> при </a:t>
                      </a:r>
                      <a:r>
                        <a:rPr lang="ru-RU" sz="1400" u="none" strike="noStrike" dirty="0" err="1">
                          <a:effectLst/>
                        </a:rPr>
                        <a:t>встановленні</a:t>
                      </a:r>
                      <a:r>
                        <a:rPr lang="ru-RU" sz="1400" u="none" strike="noStrike" dirty="0">
                          <a:effectLst/>
                        </a:rPr>
                        <a:t>  II  групи </a:t>
                      </a:r>
                      <a:r>
                        <a:rPr lang="ru-RU" sz="1400" u="none" strike="noStrike" dirty="0" err="1">
                          <a:effectLst/>
                        </a:rPr>
                        <a:t>інвалідності</a:t>
                      </a:r>
                      <a:r>
                        <a:rPr lang="ru-RU" sz="1400" u="none" strike="noStrike" dirty="0">
                          <a:effectLst/>
                        </a:rPr>
                        <a:t> - 75% </a:t>
                      </a:r>
                      <a:r>
                        <a:rPr lang="ru-RU" sz="1400" u="none" strike="noStrike" dirty="0" err="1">
                          <a:effectLst/>
                        </a:rPr>
                        <a:t>страхової</a:t>
                      </a:r>
                      <a:r>
                        <a:rPr lang="ru-RU" sz="1400" u="none" strike="noStrike" dirty="0">
                          <a:effectLst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</a:rPr>
                        <a:t>суми</a:t>
                      </a:r>
                      <a:r>
                        <a:rPr lang="ru-RU" sz="1400" u="none" strike="noStrike" dirty="0">
                          <a:effectLst/>
                        </a:rPr>
                        <a:t>;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79" marR="6379" marT="6379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2127204"/>
                  </a:ext>
                </a:extLst>
              </a:tr>
              <a:tr h="419644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ru-RU" sz="1400" u="none" strike="noStrike" dirty="0">
                          <a:effectLst/>
                        </a:rPr>
                        <a:t>Страховик </a:t>
                      </a:r>
                      <a:r>
                        <a:rPr lang="ru-RU" sz="1400" u="none" strike="noStrike" dirty="0" err="1">
                          <a:effectLst/>
                        </a:rPr>
                        <a:t>виплачує</a:t>
                      </a:r>
                      <a:r>
                        <a:rPr lang="ru-RU" sz="1400" u="none" strike="noStrike" dirty="0">
                          <a:effectLst/>
                        </a:rPr>
                        <a:t> при </a:t>
                      </a:r>
                      <a:r>
                        <a:rPr lang="ru-RU" sz="1400" u="none" strike="noStrike" dirty="0" err="1">
                          <a:effectLst/>
                        </a:rPr>
                        <a:t>встановленні</a:t>
                      </a:r>
                      <a:r>
                        <a:rPr lang="ru-RU" sz="1400" u="none" strike="noStrike" dirty="0">
                          <a:effectLst/>
                        </a:rPr>
                        <a:t>  III групи </a:t>
                      </a:r>
                      <a:r>
                        <a:rPr lang="ru-RU" sz="1400" u="none" strike="noStrike" dirty="0" err="1">
                          <a:effectLst/>
                        </a:rPr>
                        <a:t>інвалідності</a:t>
                      </a:r>
                      <a:r>
                        <a:rPr lang="ru-RU" sz="1400" u="none" strike="noStrike" dirty="0">
                          <a:effectLst/>
                        </a:rPr>
                        <a:t> - 50% </a:t>
                      </a:r>
                      <a:r>
                        <a:rPr lang="ru-RU" sz="1400" u="none" strike="noStrike" dirty="0" err="1">
                          <a:effectLst/>
                        </a:rPr>
                        <a:t>страхової</a:t>
                      </a:r>
                      <a:r>
                        <a:rPr lang="ru-RU" sz="1400" u="none" strike="noStrike" dirty="0">
                          <a:effectLst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</a:rPr>
                        <a:t>суми</a:t>
                      </a:r>
                      <a:r>
                        <a:rPr lang="ru-RU" sz="1400" u="none" strike="noStrike" dirty="0">
                          <a:effectLst/>
                        </a:rPr>
                        <a:t>.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79" marR="6379" marT="6379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6009393"/>
                  </a:ext>
                </a:extLst>
              </a:tr>
              <a:tr h="765354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ru-RU" sz="1400" u="none" strike="noStrike" dirty="0" err="1">
                          <a:effectLst/>
                        </a:rPr>
                        <a:t>Загибель</a:t>
                      </a:r>
                      <a:r>
                        <a:rPr lang="ru-RU" sz="1400" u="none" strike="noStrike" dirty="0">
                          <a:effectLst/>
                        </a:rPr>
                        <a:t>/смерть </a:t>
                      </a:r>
                      <a:r>
                        <a:rPr lang="ru-RU" sz="1400" u="none" strike="noStrike" dirty="0" err="1">
                          <a:effectLst/>
                        </a:rPr>
                        <a:t>Застрахованої</a:t>
                      </a:r>
                      <a:r>
                        <a:rPr lang="ru-RU" sz="1400" u="none" strike="noStrike" dirty="0">
                          <a:effectLst/>
                        </a:rPr>
                        <a:t> особи </a:t>
                      </a:r>
                      <a:r>
                        <a:rPr lang="ru-RU" sz="1400" u="none" strike="noStrike" dirty="0" err="1">
                          <a:effectLst/>
                        </a:rPr>
                        <a:t>внаслідок</a:t>
                      </a:r>
                      <a:r>
                        <a:rPr lang="ru-RU" sz="1400" u="none" strike="noStrike" dirty="0">
                          <a:effectLst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</a:rPr>
                        <a:t>нещасного</a:t>
                      </a:r>
                      <a:r>
                        <a:rPr lang="ru-RU" sz="1400" u="none" strike="noStrike" dirty="0">
                          <a:effectLst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</a:rPr>
                        <a:t>випадку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79" marR="6379" marT="637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ru-RU" sz="1400" u="none" strike="noStrike" dirty="0">
                          <a:effectLst/>
                        </a:rPr>
                        <a:t>Страховик </a:t>
                      </a:r>
                      <a:r>
                        <a:rPr lang="ru-RU" sz="1400" u="none" strike="noStrike" dirty="0" err="1">
                          <a:effectLst/>
                        </a:rPr>
                        <a:t>виплачує</a:t>
                      </a:r>
                      <a:r>
                        <a:rPr lang="ru-RU" sz="1400" u="none" strike="noStrike" dirty="0">
                          <a:effectLst/>
                        </a:rPr>
                        <a:t> 100% </a:t>
                      </a:r>
                      <a:r>
                        <a:rPr lang="ru-RU" sz="1400" u="none" strike="noStrike" dirty="0" err="1">
                          <a:effectLst/>
                        </a:rPr>
                        <a:t>страхової</a:t>
                      </a:r>
                      <a:r>
                        <a:rPr lang="ru-RU" sz="1400" u="none" strike="noStrike" dirty="0">
                          <a:effectLst/>
                        </a:rPr>
                        <a:t> </a:t>
                      </a:r>
                      <a:r>
                        <a:rPr lang="ru-RU" sz="1400" u="none" strike="noStrike" dirty="0" err="1">
                          <a:effectLst/>
                        </a:rPr>
                        <a:t>суми</a:t>
                      </a:r>
                      <a:endParaRPr lang="ru-RU" sz="1400" u="none" strike="noStrike" dirty="0">
                        <a:effectLst/>
                      </a:endParaRPr>
                    </a:p>
                    <a:p>
                      <a:pPr algn="l" fontAlgn="ctr">
                        <a:buNone/>
                      </a:pPr>
                      <a:r>
                        <a:rPr lang="ru-UA" sz="1400" u="none" strike="noStrike" dirty="0">
                          <a:effectLst/>
                        </a:rPr>
                        <a:t> </a:t>
                      </a:r>
                      <a:endParaRPr lang="ru-UA" sz="14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379" marR="6379" marT="6379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1488053"/>
                  </a:ext>
                </a:extLst>
              </a:tr>
            </a:tbl>
          </a:graphicData>
        </a:graphic>
      </p:graphicFrame>
      <p:pic>
        <p:nvPicPr>
          <p:cNvPr id="10" name="Рисунок 9" descr="Изображение выглядит как аксессуар, зонтик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3BEC6159-EA83-CA82-178B-A336274666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014" y="5558223"/>
            <a:ext cx="1742522" cy="1159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7768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A84B3A6A-6AD4-478D-8BD6-055EE95BB611}"/>
              </a:ext>
            </a:extLst>
          </p:cNvPr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Територія дії Договору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6B39564-5758-4938-A787-8808B8C516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823" y="6717792"/>
            <a:ext cx="9906000" cy="1402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B325FA3-E093-4180-A50D-9A213E988947}"/>
              </a:ext>
            </a:extLst>
          </p:cNvPr>
          <p:cNvSpPr txBox="1"/>
          <p:nvPr/>
        </p:nvSpPr>
        <p:spPr>
          <a:xfrm>
            <a:off x="633615" y="707399"/>
            <a:ext cx="8613123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 err="1"/>
              <a:t>Територією</a:t>
            </a:r>
            <a:r>
              <a:rPr lang="ru-RU" sz="2400" b="1" dirty="0"/>
              <a:t> </a:t>
            </a:r>
            <a:r>
              <a:rPr lang="ru-RU" sz="2400" b="1" dirty="0" err="1"/>
              <a:t>дії</a:t>
            </a:r>
            <a:r>
              <a:rPr lang="ru-RU" sz="2400" b="1" dirty="0"/>
              <a:t> </a:t>
            </a:r>
            <a:r>
              <a:rPr lang="ru-RU" sz="2400" b="1" dirty="0" err="1"/>
              <a:t>договорів</a:t>
            </a:r>
            <a:r>
              <a:rPr lang="ru-RU" sz="2400" b="1" dirty="0"/>
              <a:t> страхування </a:t>
            </a:r>
            <a:r>
              <a:rPr lang="ru-RU" sz="2400" b="1" dirty="0" err="1"/>
              <a:t>може</a:t>
            </a:r>
            <a:r>
              <a:rPr lang="ru-RU" sz="2400" b="1" dirty="0"/>
              <a:t> бути: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UA" sz="2400" dirty="0" err="1"/>
              <a:t>Україна</a:t>
            </a:r>
            <a:r>
              <a:rPr lang="uk-UA" sz="2400" dirty="0"/>
              <a:t>, </a:t>
            </a:r>
            <a:r>
              <a:rPr lang="uk-UA" sz="2400" dirty="0">
                <a:solidFill>
                  <a:srgbClr val="FF0000"/>
                </a:solidFill>
              </a:rPr>
              <a:t>за виключенням територіальних громад, які розташовані в </a:t>
            </a:r>
            <a:r>
              <a:rPr lang="uk-UA" sz="2400" dirty="0" err="1">
                <a:solidFill>
                  <a:srgbClr val="FF0000"/>
                </a:solidFill>
              </a:rPr>
              <a:t>районі</a:t>
            </a:r>
            <a:r>
              <a:rPr lang="uk-UA" sz="2400" dirty="0">
                <a:solidFill>
                  <a:srgbClr val="FF0000"/>
                </a:solidFill>
              </a:rPr>
              <a:t> проведення воєнних (</a:t>
            </a:r>
            <a:r>
              <a:rPr lang="uk-UA" sz="2400" dirty="0" err="1">
                <a:solidFill>
                  <a:srgbClr val="FF0000"/>
                </a:solidFill>
              </a:rPr>
              <a:t>бойових</a:t>
            </a:r>
            <a:r>
              <a:rPr lang="uk-UA" sz="2400" dirty="0">
                <a:solidFill>
                  <a:srgbClr val="FF0000"/>
                </a:solidFill>
              </a:rPr>
              <a:t>) </a:t>
            </a:r>
            <a:r>
              <a:rPr lang="uk-UA" sz="2400" dirty="0" err="1">
                <a:solidFill>
                  <a:srgbClr val="FF0000"/>
                </a:solidFill>
              </a:rPr>
              <a:t>діи</a:t>
            </a:r>
            <a:r>
              <a:rPr lang="uk-UA" sz="2400" dirty="0">
                <a:solidFill>
                  <a:srgbClr val="FF0000"/>
                </a:solidFill>
              </a:rPr>
              <a:t>̆ або які перебувають в </a:t>
            </a:r>
            <a:r>
              <a:rPr lang="uk-UA" sz="2400" dirty="0" err="1">
                <a:solidFill>
                  <a:srgbClr val="FF0000"/>
                </a:solidFill>
              </a:rPr>
              <a:t>тимчасовіи</a:t>
            </a:r>
            <a:r>
              <a:rPr lang="uk-UA" sz="2400" dirty="0">
                <a:solidFill>
                  <a:srgbClr val="FF0000"/>
                </a:solidFill>
              </a:rPr>
              <a:t>̆ </a:t>
            </a:r>
            <a:r>
              <a:rPr lang="uk-UA" sz="2400" dirty="0" err="1">
                <a:solidFill>
                  <a:srgbClr val="FF0000"/>
                </a:solidFill>
              </a:rPr>
              <a:t>окупаціі</a:t>
            </a:r>
            <a:r>
              <a:rPr lang="uk-UA" sz="2400" dirty="0">
                <a:solidFill>
                  <a:srgbClr val="FF0000"/>
                </a:solidFill>
              </a:rPr>
              <a:t>̈, оточенні (блокуванні), тимчасово анексованих територій України, а також територій проведення операцій Об’єднаних сил.</a:t>
            </a:r>
            <a:endParaRPr lang="uk-UA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sz="2400" dirty="0"/>
              <a:t>Європа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sz="2400" dirty="0"/>
              <a:t>Весь світ</a:t>
            </a:r>
          </a:p>
          <a:p>
            <a:endParaRPr lang="ru-RU" sz="2400" dirty="0"/>
          </a:p>
          <a:p>
            <a:endParaRPr lang="ru-RU" dirty="0"/>
          </a:p>
        </p:txBody>
      </p:sp>
      <p:pic>
        <p:nvPicPr>
          <p:cNvPr id="7" name="Рисунок 6" descr="Изображение выглядит как круг, мультфильм, Детское искусство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85EFB988-820A-8507-7F11-42CF1B9468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3160" y="4224704"/>
            <a:ext cx="2317364" cy="1916832"/>
          </a:xfrm>
          <a:prstGeom prst="rect">
            <a:avLst/>
          </a:prstGeom>
        </p:spPr>
      </p:pic>
      <p:pic>
        <p:nvPicPr>
          <p:cNvPr id="9" name="Рисунок 8" descr="Изображение выглядит как карта, текст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8678DB66-AED0-C695-3571-F0562B510F2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3498" y="4645596"/>
            <a:ext cx="2559422" cy="1784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3131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12056B-23B0-977D-6676-D533E974DC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DA4D193C-4F8E-9009-A9D0-E422206D267D}"/>
              </a:ext>
            </a:extLst>
          </p:cNvPr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i="1" dirty="0"/>
              <a:t>Програми страхування від нещасних випадків + Воєнні ризики</a:t>
            </a:r>
            <a:endParaRPr lang="ru-UA" sz="2000" i="1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3C88111-C083-660C-898F-DBFB85804B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823" y="6717792"/>
            <a:ext cx="9906000" cy="140208"/>
          </a:xfrm>
          <a:prstGeom prst="rect">
            <a:avLst/>
          </a:prstGeom>
        </p:spPr>
      </p:pic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4B75982C-6BA5-DED7-E6FD-ED9652CE17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7266505"/>
              </p:ext>
            </p:extLst>
          </p:nvPr>
        </p:nvGraphicFramePr>
        <p:xfrm>
          <a:off x="151645" y="624180"/>
          <a:ext cx="8041715" cy="5689233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849027">
                  <a:extLst>
                    <a:ext uri="{9D8B030D-6E8A-4147-A177-3AD203B41FA5}">
                      <a16:colId xmlns:a16="http://schemas.microsoft.com/office/drawing/2014/main" val="2044459695"/>
                    </a:ext>
                  </a:extLst>
                </a:gridCol>
                <a:gridCol w="6192688">
                  <a:extLst>
                    <a:ext uri="{9D8B030D-6E8A-4147-A177-3AD203B41FA5}">
                      <a16:colId xmlns:a16="http://schemas.microsoft.com/office/drawing/2014/main" val="4239888761"/>
                    </a:ext>
                  </a:extLst>
                </a:gridCol>
              </a:tblGrid>
              <a:tr h="377358">
                <a:tc gridSpan="2"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800" i="1" dirty="0">
                          <a:effectLst/>
                        </a:rPr>
                        <a:t>УМОВИ СТРАХУВАННЯ</a:t>
                      </a:r>
                      <a:endParaRPr lang="ru-UA" sz="1800" i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93" marR="41793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1000"/>
                        </a:spcAft>
                        <a:buNone/>
                      </a:pPr>
                      <a:endParaRPr lang="ru-UA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93" marR="41793" marT="0" marB="0" anchor="ctr"/>
                </a:tc>
                <a:extLst>
                  <a:ext uri="{0D108BD9-81ED-4DB2-BD59-A6C34878D82A}">
                    <a16:rowId xmlns:a16="http://schemas.microsoft.com/office/drawing/2014/main" val="2939485546"/>
                  </a:ext>
                </a:extLst>
              </a:tr>
              <a:tr h="647814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600" i="1" dirty="0">
                          <a:effectLst/>
                        </a:rPr>
                        <a:t>Вік Застрахованої особи</a:t>
                      </a:r>
                      <a:endParaRPr lang="ru-UA" sz="1600" i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93" marR="417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600" i="1" dirty="0">
                          <a:effectLst/>
                        </a:rPr>
                        <a:t>від 18 до 70 років</a:t>
                      </a:r>
                      <a:endParaRPr lang="ru-UA" sz="1600" i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93" marR="41793" marT="0" marB="0" anchor="ctr"/>
                </a:tc>
                <a:extLst>
                  <a:ext uri="{0D108BD9-81ED-4DB2-BD59-A6C34878D82A}">
                    <a16:rowId xmlns:a16="http://schemas.microsoft.com/office/drawing/2014/main" val="1106398143"/>
                  </a:ext>
                </a:extLst>
              </a:tr>
              <a:tr h="647814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600" i="1" dirty="0">
                          <a:effectLst/>
                        </a:rPr>
                        <a:t>Час дії страхового захисту:  </a:t>
                      </a:r>
                      <a:endParaRPr lang="ru-UA" sz="1600" i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93" marR="4179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600" i="1" dirty="0">
                          <a:effectLst/>
                        </a:rPr>
                        <a:t>Цілодобово</a:t>
                      </a:r>
                      <a:endParaRPr lang="ru-UA" sz="1600" i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93" marR="41793" marT="0" marB="0" anchor="ctr"/>
                </a:tc>
                <a:extLst>
                  <a:ext uri="{0D108BD9-81ED-4DB2-BD59-A6C34878D82A}">
                    <a16:rowId xmlns:a16="http://schemas.microsoft.com/office/drawing/2014/main" val="253049503"/>
                  </a:ext>
                </a:extLst>
              </a:tr>
              <a:tr h="1295627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600" i="1" dirty="0">
                          <a:effectLst/>
                        </a:rPr>
                        <a:t>Виключення</a:t>
                      </a:r>
                      <a:endParaRPr lang="ru-UA" sz="1600" i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93" marR="41793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i="1" dirty="0">
                          <a:effectLst/>
                        </a:rPr>
                        <a:t>Страховий захист не розповсюджується на випадки, що стались  під час заняття спортом  та  активного відпочинку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1600" i="1" dirty="0">
                        <a:effectLst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600" i="1" dirty="0">
                          <a:effectLst/>
                        </a:rPr>
                        <a:t>Страховий захист не розповсюджується на випадки, що стались  під час заняття професійним спортом, участі у спортивних змаганнях</a:t>
                      </a:r>
                      <a:endParaRPr lang="ru-UA" sz="1600" i="1" dirty="0">
                        <a:effectLst/>
                      </a:endParaRPr>
                    </a:p>
                  </a:txBody>
                  <a:tcPr marL="41793" marR="41793" marT="0" marB="0" anchor="ctr"/>
                </a:tc>
                <a:extLst>
                  <a:ext uri="{0D108BD9-81ED-4DB2-BD59-A6C34878D82A}">
                    <a16:rowId xmlns:a16="http://schemas.microsoft.com/office/drawing/2014/main" val="1013510689"/>
                  </a:ext>
                </a:extLst>
              </a:tr>
              <a:tr h="2572511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600" i="1" dirty="0">
                          <a:effectLst/>
                        </a:rPr>
                        <a:t>Територія дії Договору</a:t>
                      </a:r>
                      <a:endParaRPr lang="ru-UA" sz="1600" i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93" marR="4179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8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600" i="1" dirty="0">
                          <a:effectLst/>
                        </a:rPr>
                        <a:t>Договір діє на території України, за виключенням:</a:t>
                      </a:r>
                      <a:endParaRPr lang="ru-UA" sz="1600" i="1" dirty="0">
                        <a:effectLst/>
                      </a:endParaRPr>
                    </a:p>
                    <a:p>
                      <a:pPr>
                        <a:lnSpc>
                          <a:spcPct val="8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600" i="1" dirty="0">
                          <a:effectLst/>
                        </a:rPr>
                        <a:t>- територій проведення воєнних (</a:t>
                      </a:r>
                      <a:r>
                        <a:rPr lang="uk-UA" sz="1600" i="1" dirty="0" err="1">
                          <a:effectLst/>
                        </a:rPr>
                        <a:t>бойових</a:t>
                      </a:r>
                      <a:r>
                        <a:rPr lang="uk-UA" sz="1600" i="1" dirty="0">
                          <a:effectLst/>
                        </a:rPr>
                        <a:t>) </a:t>
                      </a:r>
                      <a:r>
                        <a:rPr lang="uk-UA" sz="1600" i="1" dirty="0" err="1">
                          <a:effectLst/>
                        </a:rPr>
                        <a:t>діи</a:t>
                      </a:r>
                      <a:r>
                        <a:rPr lang="uk-UA" sz="1600" i="1" dirty="0">
                          <a:effectLst/>
                        </a:rPr>
                        <a:t>̆ або які перебувають в </a:t>
                      </a:r>
                      <a:r>
                        <a:rPr lang="uk-UA" sz="1600" i="1" dirty="0" err="1">
                          <a:effectLst/>
                        </a:rPr>
                        <a:t>тимчасовіи</a:t>
                      </a:r>
                      <a:r>
                        <a:rPr lang="uk-UA" sz="1600" i="1" dirty="0">
                          <a:effectLst/>
                        </a:rPr>
                        <a:t>̆ </a:t>
                      </a:r>
                      <a:r>
                        <a:rPr lang="uk-UA" sz="1600" i="1" dirty="0" err="1">
                          <a:effectLst/>
                        </a:rPr>
                        <a:t>окупаціі</a:t>
                      </a:r>
                      <a:r>
                        <a:rPr lang="uk-UA" sz="1600" i="1" dirty="0">
                          <a:effectLst/>
                        </a:rPr>
                        <a:t>̈, оточенні (блокуванні), також тимчасово анексованих територій України, а також територій проведення операцій Об’єднаних сил.</a:t>
                      </a:r>
                      <a:endParaRPr lang="ru-UA" sz="1600" i="1" dirty="0">
                        <a:effectLst/>
                      </a:endParaRPr>
                    </a:p>
                    <a:p>
                      <a:pPr>
                        <a:lnSpc>
                          <a:spcPct val="8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600" i="1" dirty="0">
                          <a:effectLst/>
                        </a:rPr>
                        <a:t>- територій, що розташовані на відстані до 100 (ста) кілометрів від Зони стикання (згідно з Додатковим протоколом до Женевських конвенцій від 12 серпня 1949 року, що стосується захисту жертв міжнародних збройних конфліктів (Протокол I), від 8 червня 1977 року). </a:t>
                      </a:r>
                      <a:endParaRPr lang="ru-UA" sz="1600" i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793" marR="41793" marT="0" marB="0" anchor="ctr"/>
                </a:tc>
                <a:extLst>
                  <a:ext uri="{0D108BD9-81ED-4DB2-BD59-A6C34878D82A}">
                    <a16:rowId xmlns:a16="http://schemas.microsoft.com/office/drawing/2014/main" val="386806362"/>
                  </a:ext>
                </a:extLst>
              </a:tr>
            </a:tbl>
          </a:graphicData>
        </a:graphic>
      </p:graphicFrame>
      <p:pic>
        <p:nvPicPr>
          <p:cNvPr id="11" name="Рисунок 10" descr="Изображение выглядит как снимок экран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653005C3-2250-5469-89EC-2AA35D544D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07" t="13465" r="11895"/>
          <a:stretch>
            <a:fillRect/>
          </a:stretch>
        </p:blipFill>
        <p:spPr>
          <a:xfrm>
            <a:off x="7523131" y="640775"/>
            <a:ext cx="2220156" cy="14544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2249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32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Зміст презентації</a:t>
            </a:r>
            <a:endParaRPr lang="ru-RU" sz="32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4" name="Рисунок 3" descr="Изображение выглядит как книга, дизайн, папк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9E148140-554A-E095-79F9-203BD88888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53" r="11647"/>
          <a:stretch>
            <a:fillRect/>
          </a:stretch>
        </p:blipFill>
        <p:spPr>
          <a:xfrm>
            <a:off x="7329264" y="1096784"/>
            <a:ext cx="2247579" cy="40887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7" name="TextBox 26"/>
          <p:cNvSpPr txBox="1"/>
          <p:nvPr/>
        </p:nvSpPr>
        <p:spPr>
          <a:xfrm>
            <a:off x="272480" y="616674"/>
            <a:ext cx="7056784" cy="5953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>
                <a:solidFill>
                  <a:srgbClr val="FF0000"/>
                </a:solidFill>
                <a:cs typeface="Times New Roman" pitchFamily="18" charset="0"/>
              </a:rPr>
              <a:t>1. </a:t>
            </a:r>
            <a:r>
              <a:rPr lang="uk-UA" sz="2000" b="1" i="1" dirty="0">
                <a:solidFill>
                  <a:srgbClr val="FF0000"/>
                </a:solidFill>
                <a:cs typeface="Times New Roman" pitchFamily="18" charset="0"/>
              </a:rPr>
              <a:t>Методологічна база</a:t>
            </a:r>
          </a:p>
          <a:p>
            <a:r>
              <a:rPr lang="uk-UA" sz="2000" b="1" i="1" dirty="0">
                <a:cs typeface="Times New Roman" pitchFamily="18" charset="0"/>
              </a:rPr>
              <a:t>2. Предмет Договору страхування/об'єкт страхування</a:t>
            </a:r>
          </a:p>
          <a:p>
            <a:r>
              <a:rPr lang="uk-UA" sz="2000" b="1" i="1" dirty="0">
                <a:solidFill>
                  <a:srgbClr val="FF0000"/>
                </a:solidFill>
                <a:cs typeface="Times New Roman" pitchFamily="18" charset="0"/>
              </a:rPr>
              <a:t>3. Предмет Договору страхування. Об'єкт страхування. Вигодонабувач </a:t>
            </a:r>
          </a:p>
          <a:p>
            <a:r>
              <a:rPr lang="uk-UA" sz="2000" b="1" i="1" dirty="0">
                <a:cs typeface="Times New Roman" pitchFamily="18" charset="0"/>
              </a:rPr>
              <a:t>4. Не приймаються на страхування</a:t>
            </a:r>
          </a:p>
          <a:p>
            <a:r>
              <a:rPr lang="uk-UA" sz="2000" b="1" i="1" dirty="0">
                <a:solidFill>
                  <a:srgbClr val="FF0000"/>
                </a:solidFill>
                <a:cs typeface="Times New Roman" pitchFamily="18" charset="0"/>
              </a:rPr>
              <a:t>5. Розрахунок страхового тарифу/страхового платежу</a:t>
            </a:r>
          </a:p>
          <a:p>
            <a:r>
              <a:rPr lang="uk-UA" sz="2000" b="1" i="1" dirty="0">
                <a:cs typeface="Times New Roman" pitchFamily="18" charset="0"/>
              </a:rPr>
              <a:t>6. Визначення Страхової суми</a:t>
            </a:r>
            <a:endParaRPr lang="ru-RU" sz="2000" b="1" i="1" dirty="0">
              <a:cs typeface="Times New Roman" pitchFamily="18" charset="0"/>
            </a:endParaRPr>
          </a:p>
          <a:p>
            <a:r>
              <a:rPr lang="uk-UA" sz="2000" b="1" i="1" dirty="0">
                <a:solidFill>
                  <a:srgbClr val="FF0000"/>
                </a:solidFill>
                <a:cs typeface="Times New Roman" pitchFamily="18" charset="0"/>
              </a:rPr>
              <a:t>7. ФРАНШИЗА</a:t>
            </a:r>
            <a:endParaRPr lang="ru-RU" sz="2000" b="1" i="1" dirty="0">
              <a:solidFill>
                <a:srgbClr val="FF0000"/>
              </a:solidFill>
              <a:cs typeface="Times New Roman" pitchFamily="18" charset="0"/>
            </a:endParaRPr>
          </a:p>
          <a:p>
            <a:r>
              <a:rPr lang="uk-UA" sz="2000" b="1" i="1" dirty="0">
                <a:cs typeface="Times New Roman" pitchFamily="18" charset="0"/>
              </a:rPr>
              <a:t>8. Страхові ризики/страхові випадки </a:t>
            </a:r>
          </a:p>
          <a:p>
            <a:r>
              <a:rPr lang="uk-UA" sz="2000" b="1" i="1" dirty="0">
                <a:solidFill>
                  <a:srgbClr val="FF0000"/>
                </a:solidFill>
                <a:cs typeface="Times New Roman" pitchFamily="18" charset="0"/>
              </a:rPr>
              <a:t>9. Програми страхування</a:t>
            </a:r>
            <a:endParaRPr lang="ru-RU" sz="2000" b="1" i="1" dirty="0">
              <a:solidFill>
                <a:srgbClr val="FF0000"/>
              </a:solidFill>
              <a:cs typeface="Times New Roman" pitchFamily="18" charset="0"/>
            </a:endParaRPr>
          </a:p>
          <a:p>
            <a:r>
              <a:rPr lang="ru-RU" sz="2000" b="1" i="1" dirty="0">
                <a:cs typeface="Times New Roman" pitchFamily="18" charset="0"/>
              </a:rPr>
              <a:t>10. </a:t>
            </a:r>
            <a:r>
              <a:rPr lang="uk-UA" sz="2000" b="1" i="1" dirty="0">
                <a:cs typeface="Times New Roman" pitchFamily="18" charset="0"/>
              </a:rPr>
              <a:t>Територія дії Договору</a:t>
            </a:r>
            <a:endParaRPr lang="ru-RU" sz="2000" b="1" i="1" dirty="0">
              <a:cs typeface="Times New Roman" pitchFamily="18" charset="0"/>
            </a:endParaRPr>
          </a:p>
          <a:p>
            <a:r>
              <a:rPr lang="uk-UA" sz="2000" b="1" i="1" dirty="0">
                <a:solidFill>
                  <a:srgbClr val="FF0000"/>
                </a:solidFill>
                <a:cs typeface="Times New Roman" pitchFamily="18" charset="0"/>
              </a:rPr>
              <a:t>11. </a:t>
            </a:r>
            <a:r>
              <a:rPr lang="uk-UA" sz="2000" b="1" i="1" dirty="0">
                <a:solidFill>
                  <a:srgbClr val="FF0000"/>
                </a:solidFill>
              </a:rPr>
              <a:t>Програми страхування від нещасних випадків + Воєнні ризики</a:t>
            </a:r>
          </a:p>
          <a:p>
            <a:r>
              <a:rPr lang="uk-UA" sz="2000" b="1" i="1" dirty="0"/>
              <a:t>12. Програми страхування від нещасних випадків + Воєнні ризики</a:t>
            </a:r>
            <a:endParaRPr lang="uk-UA" sz="2000" b="1" i="1" dirty="0">
              <a:cs typeface="Times New Roman" pitchFamily="18" charset="0"/>
            </a:endParaRPr>
          </a:p>
          <a:p>
            <a:r>
              <a:rPr lang="uk-UA" sz="2000" b="1" i="1" dirty="0">
                <a:solidFill>
                  <a:srgbClr val="FF0000"/>
                </a:solidFill>
                <a:cs typeface="Times New Roman" pitchFamily="18" charset="0"/>
              </a:rPr>
              <a:t>13. Особливості укладання договору страхування</a:t>
            </a:r>
          </a:p>
          <a:p>
            <a:r>
              <a:rPr lang="uk-UA" sz="2000" b="1" i="1" dirty="0">
                <a:cs typeface="Times New Roman" pitchFamily="18" charset="0"/>
              </a:rPr>
              <a:t>14. Документи в системі </a:t>
            </a:r>
            <a:r>
              <a:rPr lang="uk-UA" sz="2000" b="1" i="1" dirty="0" err="1">
                <a:cs typeface="Times New Roman" pitchFamily="18" charset="0"/>
              </a:rPr>
              <a:t>ПрофІТсофт</a:t>
            </a:r>
            <a:endParaRPr lang="uk-UA" sz="2000" b="1" i="1" dirty="0">
              <a:cs typeface="Times New Roman" pitchFamily="18" charset="0"/>
            </a:endParaRPr>
          </a:p>
          <a:p>
            <a:r>
              <a:rPr lang="uk-UA" sz="2000" b="1" i="1" dirty="0">
                <a:solidFill>
                  <a:srgbClr val="FF0000"/>
                </a:solidFill>
                <a:cs typeface="Times New Roman" pitchFamily="18" charset="0"/>
              </a:rPr>
              <a:t>15. КАРТА РЕГІОНАЛЬНОЇ МЕРЕЖІ</a:t>
            </a:r>
            <a:endParaRPr lang="ru-RU" sz="2000" b="1" i="1" dirty="0">
              <a:solidFill>
                <a:srgbClr val="FF0000"/>
              </a:solidFill>
              <a:cs typeface="Times New Roman" pitchFamily="18" charset="0"/>
            </a:endParaRPr>
          </a:p>
          <a:p>
            <a:endParaRPr lang="uk-UA" sz="2000" b="1" kern="0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21146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AF25E1-24CF-BC1D-F07D-7614E33E55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E9BA6F32-6255-8349-2312-FE1DE07AAD74}"/>
              </a:ext>
            </a:extLst>
          </p:cNvPr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i="1" dirty="0"/>
              <a:t>Програми страхування від нещасних випадків + Воєнні ризики</a:t>
            </a:r>
            <a:endParaRPr lang="ru-UA" sz="2000" i="1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F1CFC68-B435-EFA6-51C8-73E2058390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823" y="6717792"/>
            <a:ext cx="9906000" cy="140208"/>
          </a:xfrm>
          <a:prstGeom prst="rect">
            <a:avLst/>
          </a:prstGeom>
        </p:spPr>
      </p:pic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089792F2-FC9D-0D70-70F9-196E1CFF19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609418"/>
              </p:ext>
            </p:extLst>
          </p:nvPr>
        </p:nvGraphicFramePr>
        <p:xfrm>
          <a:off x="272480" y="778827"/>
          <a:ext cx="8424936" cy="5614051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2730537">
                  <a:extLst>
                    <a:ext uri="{9D8B030D-6E8A-4147-A177-3AD203B41FA5}">
                      <a16:colId xmlns:a16="http://schemas.microsoft.com/office/drawing/2014/main" val="1466105970"/>
                    </a:ext>
                  </a:extLst>
                </a:gridCol>
                <a:gridCol w="5694399">
                  <a:extLst>
                    <a:ext uri="{9D8B030D-6E8A-4147-A177-3AD203B41FA5}">
                      <a16:colId xmlns:a16="http://schemas.microsoft.com/office/drawing/2014/main" val="2377726414"/>
                    </a:ext>
                  </a:extLst>
                </a:gridCol>
              </a:tblGrid>
              <a:tr h="4360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600" i="1" dirty="0">
                          <a:solidFill>
                            <a:schemeClr val="tx1"/>
                          </a:solidFill>
                          <a:effectLst/>
                        </a:rPr>
                        <a:t>Застраховані ризики</a:t>
                      </a:r>
                      <a:endParaRPr lang="ru-UA" sz="1600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600" i="1" dirty="0">
                          <a:solidFill>
                            <a:schemeClr val="tx1"/>
                          </a:solidFill>
                          <a:effectLst/>
                        </a:rPr>
                        <a:t>Розрахунок страхової виплати</a:t>
                      </a:r>
                      <a:endParaRPr lang="ru-UA" sz="1600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2583614"/>
                  </a:ext>
                </a:extLst>
              </a:tr>
              <a:tr h="1033288">
                <a:tc>
                  <a:txBody>
                    <a:bodyPr/>
                    <a:lstStyle/>
                    <a:p>
                      <a:pPr marR="635">
                        <a:lnSpc>
                          <a:spcPct val="8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600" i="1" dirty="0">
                          <a:effectLst/>
                        </a:rPr>
                        <a:t>Травма / тимчасова втрата працездатності Застрахованою особою внаслідок нещасного випадку</a:t>
                      </a:r>
                      <a:endParaRPr lang="ru-UA" sz="1600" i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8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600" i="1" dirty="0">
                          <a:effectLst/>
                        </a:rPr>
                        <a:t>Страховик виплачує страхову виплату згідно з Таблицею «Страхові виплати в разі травми або ушкоджень внутрішніх органів та частин тіла» (Додаток 3 до Правил страхування), але не більше 50%  страхової суми за кожним страховим випадком</a:t>
                      </a:r>
                      <a:endParaRPr lang="ru-UA" sz="1600" i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75379118"/>
                  </a:ext>
                </a:extLst>
              </a:tr>
              <a:tr h="1239591">
                <a:tc>
                  <a:txBody>
                    <a:bodyPr/>
                    <a:lstStyle/>
                    <a:p>
                      <a:pPr marR="635">
                        <a:lnSpc>
                          <a:spcPct val="8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600" i="1" dirty="0">
                          <a:effectLst/>
                        </a:rPr>
                        <a:t>Травма/ тимчасова втрата працездатності Застрахованої особи в наслідок "воєнних ризиків"</a:t>
                      </a:r>
                      <a:endParaRPr lang="ru-UA" sz="1600" i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8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600" i="1" dirty="0">
                          <a:effectLst/>
                        </a:rPr>
                        <a:t>Страховик здійснює страхову виплату у розмірі ( % від страхової суми), відповідно до Таблиці «Страхові виплати в разі травми або ушкоджень внутрішніх органів та частин тіла» (Додаток 1 до Оферти), але не більше 10% страхової суми за кожним страховим випадком.</a:t>
                      </a:r>
                      <a:endParaRPr lang="ru-UA" sz="1600" i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33570000"/>
                  </a:ext>
                </a:extLst>
              </a:tr>
              <a:tr h="1445895">
                <a:tc>
                  <a:txBody>
                    <a:bodyPr/>
                    <a:lstStyle/>
                    <a:p>
                      <a:pPr marL="0" marR="635" algn="l" defTabSz="914400" rtl="0" eaLnBrk="1" latinLnBrk="0" hangingPunct="1">
                        <a:lnSpc>
                          <a:spcPct val="8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6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Інвалідність (І, ІІ,ІІІ групи) / стійка втрата працездатності Застрахованої особи внаслідок нещасного випадку</a:t>
                      </a:r>
                      <a:endParaRPr lang="ru-UA" sz="1600" i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8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600" i="1" dirty="0">
                          <a:effectLst/>
                        </a:rPr>
                        <a:t>I  групи інвалідності - 100% страхової суми;</a:t>
                      </a:r>
                      <a:endParaRPr lang="ru-UA" sz="1600" i="1" dirty="0">
                        <a:effectLst/>
                      </a:endParaRPr>
                    </a:p>
                    <a:p>
                      <a:pPr>
                        <a:lnSpc>
                          <a:spcPct val="8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600" i="1" dirty="0">
                          <a:effectLst/>
                        </a:rPr>
                        <a:t>II  групи інвалідності - 75% страхової суми;</a:t>
                      </a:r>
                      <a:endParaRPr lang="ru-UA" sz="1600" i="1" dirty="0">
                        <a:effectLst/>
                      </a:endParaRPr>
                    </a:p>
                    <a:p>
                      <a:pPr>
                        <a:lnSpc>
                          <a:spcPct val="8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600" i="1" dirty="0">
                          <a:effectLst/>
                        </a:rPr>
                        <a:t>III групи інвалідності - 50% страхової суми.</a:t>
                      </a:r>
                      <a:endParaRPr lang="ru-UA" sz="1600" i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59271049"/>
                  </a:ext>
                </a:extLst>
              </a:tr>
              <a:tr h="826984">
                <a:tc>
                  <a:txBody>
                    <a:bodyPr/>
                    <a:lstStyle/>
                    <a:p>
                      <a:pPr>
                        <a:lnSpc>
                          <a:spcPct val="8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600" i="1" dirty="0">
                          <a:effectLst/>
                        </a:rPr>
                        <a:t>Загибель/смерть Застрахованої особи внаслідок нещасного випадку</a:t>
                      </a:r>
                      <a:endParaRPr lang="ru-UA" sz="1600" i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8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600" i="1" dirty="0">
                          <a:effectLst/>
                        </a:rPr>
                        <a:t>Страховик виплачує 100% страхової суми</a:t>
                      </a:r>
                      <a:endParaRPr lang="ru-UA" sz="1600" i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41342212"/>
                  </a:ext>
                </a:extLst>
              </a:tr>
              <a:tr h="620680">
                <a:tc>
                  <a:txBody>
                    <a:bodyPr/>
                    <a:lstStyle/>
                    <a:p>
                      <a:pPr>
                        <a:lnSpc>
                          <a:spcPct val="8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600" i="1" dirty="0">
                          <a:effectLst/>
                        </a:rPr>
                        <a:t>Загибель/смерть Застрахованої особи в наслідок "воєнних ризиків"</a:t>
                      </a:r>
                      <a:endParaRPr lang="ru-UA" sz="1600" i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8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600" i="1" dirty="0">
                          <a:effectLst/>
                        </a:rPr>
                        <a:t>Страховик виплачує 10% страхової суми</a:t>
                      </a:r>
                      <a:endParaRPr lang="ru-UA" sz="1600" i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37530112"/>
                  </a:ext>
                </a:extLst>
              </a:tr>
            </a:tbl>
          </a:graphicData>
        </a:graphic>
      </p:graphicFrame>
      <p:pic>
        <p:nvPicPr>
          <p:cNvPr id="8" name="Рисунок 7" descr="Изображение выглядит как увеличительное стекло, офисные принадлежности, очки, человек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2952A60D-CF66-9715-02C7-2584E470EF2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8443" y="4077072"/>
            <a:ext cx="2457945" cy="1560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242730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BF70D8-6A65-7009-0335-51E827E22D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B9CBBCD4-7F5C-7736-5C8C-55A37AA3A68C}"/>
              </a:ext>
            </a:extLst>
          </p:cNvPr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i="1" dirty="0"/>
              <a:t>Програми страхування від нещасних випадків + Воєнні ризики</a:t>
            </a:r>
            <a:endParaRPr lang="ru-UA" sz="2000" i="1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912B8F3-65C5-1DA7-090F-3513A632C5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823" y="6717792"/>
            <a:ext cx="9906000" cy="140208"/>
          </a:xfrm>
          <a:prstGeom prst="rect">
            <a:avLst/>
          </a:prstGeom>
        </p:spPr>
      </p:pic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60841A69-C4C9-C331-5D33-DCE4421E97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1337019"/>
              </p:ext>
            </p:extLst>
          </p:nvPr>
        </p:nvGraphicFramePr>
        <p:xfrm>
          <a:off x="200472" y="1126994"/>
          <a:ext cx="9433048" cy="4830572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905010">
                  <a:extLst>
                    <a:ext uri="{9D8B030D-6E8A-4147-A177-3AD203B41FA5}">
                      <a16:colId xmlns:a16="http://schemas.microsoft.com/office/drawing/2014/main" val="3967180775"/>
                    </a:ext>
                  </a:extLst>
                </a:gridCol>
                <a:gridCol w="2013077">
                  <a:extLst>
                    <a:ext uri="{9D8B030D-6E8A-4147-A177-3AD203B41FA5}">
                      <a16:colId xmlns:a16="http://schemas.microsoft.com/office/drawing/2014/main" val="3527192252"/>
                    </a:ext>
                  </a:extLst>
                </a:gridCol>
                <a:gridCol w="2976387">
                  <a:extLst>
                    <a:ext uri="{9D8B030D-6E8A-4147-A177-3AD203B41FA5}">
                      <a16:colId xmlns:a16="http://schemas.microsoft.com/office/drawing/2014/main" val="608096680"/>
                    </a:ext>
                  </a:extLst>
                </a:gridCol>
                <a:gridCol w="2538574">
                  <a:extLst>
                    <a:ext uri="{9D8B030D-6E8A-4147-A177-3AD203B41FA5}">
                      <a16:colId xmlns:a16="http://schemas.microsoft.com/office/drawing/2014/main" val="3173550293"/>
                    </a:ext>
                  </a:extLst>
                </a:gridCol>
              </a:tblGrid>
              <a:tr h="4641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600" i="1" dirty="0">
                          <a:effectLst/>
                        </a:rPr>
                        <a:t>Програма страхування </a:t>
                      </a:r>
                      <a:endParaRPr lang="ru-UA" sz="1600" i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600" i="1">
                          <a:effectLst/>
                        </a:rPr>
                        <a:t>А</a:t>
                      </a:r>
                      <a:endParaRPr lang="ru-UA" sz="1600" i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600" i="1">
                          <a:effectLst/>
                        </a:rPr>
                        <a:t>Б</a:t>
                      </a:r>
                      <a:endParaRPr lang="ru-UA" sz="1600" i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600" i="1" dirty="0">
                          <a:effectLst/>
                        </a:rPr>
                        <a:t>С</a:t>
                      </a:r>
                      <a:endParaRPr lang="ru-UA" sz="1600" i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47061109"/>
                  </a:ext>
                </a:extLst>
              </a:tr>
              <a:tr h="28933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600" i="1" dirty="0">
                          <a:effectLst/>
                        </a:rPr>
                        <a:t>Застраховані ризики</a:t>
                      </a:r>
                      <a:endParaRPr lang="ru-UA" sz="1600" i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600" i="1" dirty="0">
                          <a:effectLst/>
                        </a:rPr>
                        <a:t>Загибель/смерть</a:t>
                      </a:r>
                      <a:endParaRPr lang="ru-UA" sz="1600" i="1" dirty="0">
                        <a:effectLst/>
                      </a:endParaRPr>
                    </a:p>
                    <a:p>
                      <a:pPr algn="ctr">
                        <a:lnSpc>
                          <a:spcPct val="90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600" i="1" dirty="0">
                          <a:effectLst/>
                        </a:rPr>
                        <a:t> </a:t>
                      </a:r>
                      <a:endParaRPr lang="ru-UA" sz="1600" i="1" dirty="0">
                        <a:effectLst/>
                      </a:endParaRPr>
                    </a:p>
                    <a:p>
                      <a:pPr algn="ctr">
                        <a:lnSpc>
                          <a:spcPct val="90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600" i="1" dirty="0">
                          <a:effectLst/>
                        </a:rPr>
                        <a:t>Загибель/смерть Застрахованої особи в наслідок "воєнних ризиків"</a:t>
                      </a:r>
                      <a:endParaRPr lang="ru-UA" sz="1600" i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600" i="1" dirty="0">
                          <a:effectLst/>
                        </a:rPr>
                        <a:t> </a:t>
                      </a:r>
                      <a:endParaRPr lang="ru-UA" sz="1600" i="1" dirty="0">
                        <a:effectLst/>
                      </a:endParaRPr>
                    </a:p>
                    <a:p>
                      <a:pPr algn="ctr">
                        <a:lnSpc>
                          <a:spcPct val="90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600" i="1" dirty="0">
                          <a:effectLst/>
                        </a:rPr>
                        <a:t>Загибель/смерть</a:t>
                      </a:r>
                      <a:endParaRPr lang="ru-UA" sz="1600" i="1" dirty="0">
                        <a:effectLst/>
                      </a:endParaRPr>
                    </a:p>
                    <a:p>
                      <a:pPr algn="ctr">
                        <a:lnSpc>
                          <a:spcPct val="90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600" i="1" dirty="0">
                          <a:effectLst/>
                        </a:rPr>
                        <a:t>Загибель/смерть Застрахованої особи в наслідок "воєнних ризиків"</a:t>
                      </a:r>
                      <a:endParaRPr lang="ru-UA" sz="1600" i="1" dirty="0">
                        <a:effectLst/>
                      </a:endParaRPr>
                    </a:p>
                    <a:p>
                      <a:pPr algn="ctr">
                        <a:lnSpc>
                          <a:spcPct val="90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600" i="1" dirty="0">
                          <a:effectLst/>
                        </a:rPr>
                        <a:t> </a:t>
                      </a:r>
                      <a:endParaRPr lang="ru-UA" sz="1600" i="1" dirty="0">
                        <a:effectLst/>
                      </a:endParaRPr>
                    </a:p>
                    <a:p>
                      <a:pPr algn="ctr">
                        <a:lnSpc>
                          <a:spcPct val="90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600" i="1" dirty="0">
                          <a:effectLst/>
                        </a:rPr>
                        <a:t>Травма / тимчасова втрата працездатності</a:t>
                      </a:r>
                      <a:endParaRPr lang="ru-UA" sz="1600" i="1" dirty="0">
                        <a:effectLst/>
                      </a:endParaRPr>
                    </a:p>
                    <a:p>
                      <a:pPr algn="ctr">
                        <a:lnSpc>
                          <a:spcPct val="90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600" i="1" dirty="0">
                          <a:effectLst/>
                        </a:rPr>
                        <a:t>Травма/ тимчасова втрата працездатності Застрахованої особи в наслідок "воєнних ризиків"</a:t>
                      </a:r>
                      <a:endParaRPr lang="ru-UA" sz="1600" i="1" dirty="0">
                        <a:effectLst/>
                      </a:endParaRPr>
                    </a:p>
                    <a:p>
                      <a:pPr algn="ctr">
                        <a:lnSpc>
                          <a:spcPct val="90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600" i="1" dirty="0">
                          <a:effectLst/>
                        </a:rPr>
                        <a:t> </a:t>
                      </a:r>
                      <a:endParaRPr lang="ru-UA" sz="1600" i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600" i="1">
                          <a:effectLst/>
                        </a:rPr>
                        <a:t>Всі ризики</a:t>
                      </a:r>
                      <a:endParaRPr lang="ru-UA" sz="1600" i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12616099"/>
                  </a:ext>
                </a:extLst>
              </a:tr>
              <a:tr h="6085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600" i="1">
                          <a:effectLst/>
                        </a:rPr>
                        <a:t>Страхова сума (грн.)</a:t>
                      </a:r>
                      <a:endParaRPr lang="ru-UA" sz="1600" i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600" i="1" dirty="0">
                          <a:effectLst/>
                        </a:rPr>
                        <a:t>  100 000          250 000          500 000         1 000 000</a:t>
                      </a:r>
                      <a:endParaRPr lang="ru-UA" sz="1600" i="1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uk-UA" sz="1600" i="1" dirty="0">
                          <a:effectLst/>
                        </a:rPr>
                        <a:t>за вибором Страхувальника</a:t>
                      </a:r>
                      <a:endParaRPr lang="ru-UA" sz="1600" i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2356138"/>
                  </a:ext>
                </a:extLst>
              </a:tr>
            </a:tbl>
          </a:graphicData>
        </a:graphic>
      </p:graphicFrame>
      <p:sp>
        <p:nvSpPr>
          <p:cNvPr id="6" name="Rectangle 1">
            <a:extLst>
              <a:ext uri="{FF2B5EF4-FFF2-40B4-BE49-F238E27FC236}">
                <a16:creationId xmlns:a16="http://schemas.microsoft.com/office/drawing/2014/main" id="{56D11679-04E1-46CD-C390-EE05CD82C9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0492" y="606975"/>
            <a:ext cx="925302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UA" b="1" u="none" strike="noStrike" cap="none" normalizeH="0" baseline="0" dirty="0">
                <a:ln>
                  <a:noFill/>
                </a:ln>
                <a:solidFill>
                  <a:srgbClr val="E36C0A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Варіанти програм</a:t>
            </a:r>
            <a:endParaRPr kumimoji="0" lang="uk-UA" altLang="ru-UA" b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8" name="Рисунок 7" descr="Изображение выглядит как мультфильм, игрушк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4E24FEE6-98C6-F189-6414-B4AAE7846C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5368" y="3789040"/>
            <a:ext cx="1541897" cy="20558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Изображение выглядит как контейнер, коробка, Человеческое лицо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595B29F1-3BEB-BFA2-E42D-75AFB4596B2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85" t="8963" r="10321" b="15988"/>
          <a:stretch>
            <a:fillRect/>
          </a:stretch>
        </p:blipFill>
        <p:spPr>
          <a:xfrm>
            <a:off x="7782618" y="5709680"/>
            <a:ext cx="1472156" cy="1008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676962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0A82CD-6255-4408-E7DE-C852E08D5F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19">
            <a:extLst>
              <a:ext uri="{FF2B5EF4-FFF2-40B4-BE49-F238E27FC236}">
                <a16:creationId xmlns:a16="http://schemas.microsoft.com/office/drawing/2014/main" id="{6D64BDE6-BD5B-1BD0-22EE-BABCE7E7542F}"/>
              </a:ext>
            </a:extLst>
          </p:cNvPr>
          <p:cNvSpPr/>
          <p:nvPr/>
        </p:nvSpPr>
        <p:spPr>
          <a:xfrm>
            <a:off x="9331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Особливості укладання договору страхування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EC2EA9E-51B0-4197-AFC3-A42C8F1A33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492" y="6717792"/>
            <a:ext cx="9906000" cy="140208"/>
          </a:xfrm>
          <a:prstGeom prst="rect">
            <a:avLst/>
          </a:prstGeom>
        </p:spPr>
      </p:pic>
      <p:sp>
        <p:nvSpPr>
          <p:cNvPr id="2" name="Прямокутник 14">
            <a:extLst>
              <a:ext uri="{FF2B5EF4-FFF2-40B4-BE49-F238E27FC236}">
                <a16:creationId xmlns:a16="http://schemas.microsoft.com/office/drawing/2014/main" id="{A61AF68B-A1A0-6135-7678-818DF34C1628}"/>
              </a:ext>
            </a:extLst>
          </p:cNvPr>
          <p:cNvSpPr/>
          <p:nvPr/>
        </p:nvSpPr>
        <p:spPr>
          <a:xfrm>
            <a:off x="186946" y="3665534"/>
            <a:ext cx="2029750" cy="1147541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Всі інші через </a:t>
            </a:r>
          </a:p>
          <a:p>
            <a:pPr algn="ctr"/>
            <a:r>
              <a:rPr lang="uk-UA" b="1" dirty="0"/>
              <a:t>Введення договорів</a:t>
            </a:r>
            <a:endParaRPr lang="ru-RU" dirty="0"/>
          </a:p>
        </p:txBody>
      </p:sp>
      <p:pic>
        <p:nvPicPr>
          <p:cNvPr id="4" name="Рисунок 3" descr="Изображение выглядит как текст, снимок экрана, Шрифт, веб-страниц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61F5E23E-C949-B831-78D4-1F418A7AA1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4848" y="597137"/>
            <a:ext cx="5897452" cy="2003923"/>
          </a:xfrm>
          <a:prstGeom prst="rect">
            <a:avLst/>
          </a:prstGeom>
        </p:spPr>
      </p:pic>
      <p:cxnSp>
        <p:nvCxnSpPr>
          <p:cNvPr id="8" name="Пряма зі стрілкою 10">
            <a:extLst>
              <a:ext uri="{FF2B5EF4-FFF2-40B4-BE49-F238E27FC236}">
                <a16:creationId xmlns:a16="http://schemas.microsoft.com/office/drawing/2014/main" id="{0DC15AB4-4E13-CF22-6087-85398A967C4E}"/>
              </a:ext>
            </a:extLst>
          </p:cNvPr>
          <p:cNvCxnSpPr>
            <a:cxnSpLocks/>
          </p:cNvCxnSpPr>
          <p:nvPr/>
        </p:nvCxnSpPr>
        <p:spPr>
          <a:xfrm>
            <a:off x="2072680" y="1040459"/>
            <a:ext cx="4009900" cy="1422269"/>
          </a:xfrm>
          <a:prstGeom prst="straightConnector1">
            <a:avLst/>
          </a:prstGeom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Прямокутник 14">
            <a:extLst>
              <a:ext uri="{FF2B5EF4-FFF2-40B4-BE49-F238E27FC236}">
                <a16:creationId xmlns:a16="http://schemas.microsoft.com/office/drawing/2014/main" id="{1FC0CE16-59F0-596B-8E8D-CDF9AE2098A3}"/>
              </a:ext>
            </a:extLst>
          </p:cNvPr>
          <p:cNvSpPr/>
          <p:nvPr/>
        </p:nvSpPr>
        <p:spPr>
          <a:xfrm>
            <a:off x="151012" y="725444"/>
            <a:ext cx="2029750" cy="1191182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Програма «</a:t>
            </a:r>
            <a:r>
              <a:rPr lang="uk-UA" dirty="0" err="1"/>
              <a:t>Екстрім</a:t>
            </a:r>
            <a:r>
              <a:rPr lang="uk-UA" dirty="0"/>
              <a:t>» через КАЛЬКУЛЯТОРИ</a:t>
            </a:r>
            <a:endParaRPr lang="ru-RU" dirty="0"/>
          </a:p>
        </p:txBody>
      </p:sp>
      <p:pic>
        <p:nvPicPr>
          <p:cNvPr id="13" name="Рисунок 12" descr="Изображение выглядит как текст, снимок экрана, программное обеспечение, веб-страниц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FF9A6D08-8FB0-E7E1-7043-1CA23F1DB0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8784" y="2650779"/>
            <a:ext cx="6875449" cy="3969977"/>
          </a:xfrm>
          <a:prstGeom prst="rect">
            <a:avLst/>
          </a:prstGeom>
        </p:spPr>
      </p:pic>
      <p:cxnSp>
        <p:nvCxnSpPr>
          <p:cNvPr id="10" name="Пряма зі стрілкою 10">
            <a:extLst>
              <a:ext uri="{FF2B5EF4-FFF2-40B4-BE49-F238E27FC236}">
                <a16:creationId xmlns:a16="http://schemas.microsoft.com/office/drawing/2014/main" id="{DAD74C9B-2EA9-297F-C39F-2C7A69F9329D}"/>
              </a:ext>
            </a:extLst>
          </p:cNvPr>
          <p:cNvCxnSpPr>
            <a:cxnSpLocks/>
            <a:stCxn id="2" idx="3"/>
          </p:cNvCxnSpPr>
          <p:nvPr/>
        </p:nvCxnSpPr>
        <p:spPr>
          <a:xfrm>
            <a:off x="2216696" y="4239305"/>
            <a:ext cx="3168352" cy="1069888"/>
          </a:xfrm>
          <a:prstGeom prst="straightConnector1">
            <a:avLst/>
          </a:prstGeom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63059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17FDE57D-D825-425B-A8E0-0B1103000651}"/>
              </a:ext>
            </a:extLst>
          </p:cNvPr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Документи в системі </a:t>
            </a:r>
            <a:r>
              <a:rPr lang="uk-UA" sz="2400" b="1" i="1" kern="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ПрофІТсофт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C3E5A67-FE43-4E03-8D0B-1730A43206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823" y="6717792"/>
            <a:ext cx="9906000" cy="140208"/>
          </a:xfrm>
          <a:prstGeom prst="rect">
            <a:avLst/>
          </a:prstGeom>
        </p:spPr>
      </p:pic>
      <p:sp>
        <p:nvSpPr>
          <p:cNvPr id="4" name="Прямоугольник 10">
            <a:extLst>
              <a:ext uri="{FF2B5EF4-FFF2-40B4-BE49-F238E27FC236}">
                <a16:creationId xmlns:a16="http://schemas.microsoft.com/office/drawing/2014/main" id="{30D0B402-2467-7B2E-D98C-27255A23403F}"/>
              </a:ext>
            </a:extLst>
          </p:cNvPr>
          <p:cNvSpPr/>
          <p:nvPr/>
        </p:nvSpPr>
        <p:spPr>
          <a:xfrm>
            <a:off x="93824" y="757356"/>
            <a:ext cx="4389759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2800" b="1" dirty="0"/>
              <a:t>СТРАХУВАННЯ ВІД НЕЩАСНОГО ВИПАДКУ</a:t>
            </a:r>
            <a:endParaRPr lang="ru-RU" sz="2800" b="1" dirty="0"/>
          </a:p>
        </p:txBody>
      </p:sp>
      <p:pic>
        <p:nvPicPr>
          <p:cNvPr id="6" name="Рисунок 5" descr="Изображение выглядит как текст, снимок экрана, программное обеспечение, число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05F8A547-EF48-B241-1CA5-24645D0C88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552" y="2244290"/>
            <a:ext cx="8697416" cy="4479408"/>
          </a:xfrm>
          <a:prstGeom prst="rect">
            <a:avLst/>
          </a:prstGeom>
        </p:spPr>
      </p:pic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85F864F3-276A-ECAC-15B7-DE3047A8CB78}"/>
              </a:ext>
            </a:extLst>
          </p:cNvPr>
          <p:cNvCxnSpPr>
            <a:cxnSpLocks/>
          </p:cNvCxnSpPr>
          <p:nvPr/>
        </p:nvCxnSpPr>
        <p:spPr>
          <a:xfrm>
            <a:off x="2288704" y="1714370"/>
            <a:ext cx="1440160" cy="3658846"/>
          </a:xfrm>
          <a:prstGeom prst="straightConnector1">
            <a:avLst/>
          </a:prstGeom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77701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0" y="571480"/>
            <a:ext cx="9906000" cy="61436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-33813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DF8300"/>
              </a:buClr>
              <a:buSzPct val="150000"/>
              <a:buFontTx/>
              <a:buNone/>
              <a:tabLst/>
              <a:defRPr/>
            </a:pPr>
            <a:r>
              <a:rPr kumimoji="0" lang="uk-UA" sz="2400" b="1" i="1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Times New Roman" pitchFamily="18" charset="0"/>
              </a:rPr>
              <a:t>КАРТА РЕГІОНАЛЬНОЇ МЕРЕЖІ</a:t>
            </a:r>
            <a:endParaRPr kumimoji="0" lang="ru-RU" sz="2400" b="1" i="1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Times New Roman" pitchFamily="18" charset="0"/>
            </a:endParaRPr>
          </a:p>
        </p:txBody>
      </p:sp>
      <p:pic>
        <p:nvPicPr>
          <p:cNvPr id="8" name="Рисунок 7" descr="IMG_036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8092" y="642918"/>
            <a:ext cx="9072626" cy="6048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5493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ДЯКУЄМО ЗА УВАГУ!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9EC565C0-6ECF-4932-AAA4-51078A14CD68}"/>
              </a:ext>
            </a:extLst>
          </p:cNvPr>
          <p:cNvSpPr/>
          <p:nvPr/>
        </p:nvSpPr>
        <p:spPr>
          <a:xfrm>
            <a:off x="488504" y="4797152"/>
            <a:ext cx="8643998" cy="904863"/>
          </a:xfrm>
          <a:prstGeom prst="rect">
            <a:avLst/>
          </a:prstGeom>
        </p:spPr>
        <p:txBody>
          <a:bodyPr wrap="square" numCol="2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Bef>
                <a:spcPct val="20000"/>
              </a:spcBef>
              <a:buSzPct val="130000"/>
              <a:defRPr/>
            </a:pPr>
            <a:r>
              <a:rPr lang="uk-UA" sz="2400" b="1" i="1" dirty="0">
                <a:cs typeface="Times New Roman" pitchFamily="18" charset="0"/>
              </a:rPr>
              <a:t>Тел.: (044) 277-21-21 </a:t>
            </a:r>
            <a:r>
              <a:rPr lang="uk-UA" sz="800" b="1" i="1" dirty="0">
                <a:cs typeface="Times New Roman" pitchFamily="18" charset="0"/>
              </a:rPr>
              <a:t>(багатоканальний)</a:t>
            </a:r>
          </a:p>
          <a:p>
            <a:pPr marL="342900" indent="-342900">
              <a:spcBef>
                <a:spcPct val="20000"/>
              </a:spcBef>
              <a:buSzPct val="130000"/>
              <a:defRPr/>
            </a:pPr>
            <a:r>
              <a:rPr lang="en-US" sz="2400" b="1" i="1" dirty="0">
                <a:cs typeface="Times New Roman" pitchFamily="18" charset="0"/>
              </a:rPr>
              <a:t>e</a:t>
            </a:r>
            <a:r>
              <a:rPr lang="uk-UA" sz="2400" b="1" i="1" dirty="0">
                <a:cs typeface="Times New Roman" pitchFamily="18" charset="0"/>
              </a:rPr>
              <a:t>-mail: </a:t>
            </a:r>
            <a:r>
              <a:rPr lang="uk-UA" sz="2400" b="1" i="1" dirty="0" err="1">
                <a:cs typeface="Times New Roman" pitchFamily="18" charset="0"/>
              </a:rPr>
              <a:t>info</a:t>
            </a:r>
            <a:r>
              <a:rPr lang="uk-UA" sz="2400" b="1" i="1" dirty="0">
                <a:cs typeface="Times New Roman" pitchFamily="18" charset="0"/>
              </a:rPr>
              <a:t>@</a:t>
            </a:r>
            <a:r>
              <a:rPr lang="uk-UA" sz="2400" b="1" i="1" dirty="0" err="1">
                <a:cs typeface="Times New Roman" pitchFamily="18" charset="0"/>
              </a:rPr>
              <a:t>bbs.com.ua</a:t>
            </a:r>
            <a:r>
              <a:rPr lang="uk-UA" sz="2400" b="1" i="1" dirty="0">
                <a:cs typeface="Times New Roman" pitchFamily="18" charset="0"/>
              </a:rPr>
              <a:t>  </a:t>
            </a:r>
          </a:p>
          <a:p>
            <a:pPr marL="342900" indent="-342900" algn="r">
              <a:spcBef>
                <a:spcPct val="20000"/>
              </a:spcBef>
              <a:buSzPct val="130000"/>
              <a:defRPr/>
            </a:pPr>
            <a:endParaRPr lang="uk-UA" sz="2000" b="1" i="1" dirty="0">
              <a:solidFill>
                <a:srgbClr val="4D4F53"/>
              </a:solidFill>
              <a:cs typeface="Times New Roman" pitchFamily="18" charset="0"/>
            </a:endParaRPr>
          </a:p>
          <a:p>
            <a:pPr marL="342900" lvl="0" indent="-342900" algn="r">
              <a:spcBef>
                <a:spcPct val="20000"/>
              </a:spcBef>
              <a:buSzPct val="130000"/>
              <a:defRPr/>
            </a:pPr>
            <a:r>
              <a:rPr lang="uk-UA" sz="2400" b="1" i="1" dirty="0" err="1">
                <a:solidFill>
                  <a:srgbClr val="4D4F53"/>
                </a:solidFill>
                <a:cs typeface="Times New Roman" pitchFamily="18" charset="0"/>
              </a:rPr>
              <a:t>www.bbs.ua</a:t>
            </a:r>
            <a:r>
              <a:rPr lang="uk-UA" sz="2400" b="1" i="1" dirty="0">
                <a:solidFill>
                  <a:srgbClr val="4D4F53"/>
                </a:solidFill>
                <a:cs typeface="Times New Roman" pitchFamily="18" charset="0"/>
              </a:rPr>
              <a:t> </a:t>
            </a:r>
            <a:endParaRPr lang="ru-RU" sz="2400" dirty="0">
              <a:solidFill>
                <a:srgbClr val="4D4F53"/>
              </a:solidFill>
            </a:endParaRPr>
          </a:p>
        </p:txBody>
      </p:sp>
      <p:pic>
        <p:nvPicPr>
          <p:cNvPr id="3074" name="Picture 2" descr="Color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844" y="857232"/>
            <a:ext cx="2786082" cy="1016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3524240" y="3214686"/>
            <a:ext cx="574882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600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ЦІНУЄТЕ !!!</a:t>
            </a:r>
            <a:endParaRPr lang="uk-UA" sz="2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0192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                                         </a:t>
            </a:r>
            <a:r>
              <a:rPr lang="uk-UA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МЕТОДОЛОГІЧНА БАЗА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кутник 1">
            <a:extLst>
              <a:ext uri="{FF2B5EF4-FFF2-40B4-BE49-F238E27FC236}">
                <a16:creationId xmlns:a16="http://schemas.microsoft.com/office/drawing/2014/main" id="{5BDA1140-6E35-4A0C-A711-316AA5088BDE}"/>
              </a:ext>
            </a:extLst>
          </p:cNvPr>
          <p:cNvSpPr/>
          <p:nvPr/>
        </p:nvSpPr>
        <p:spPr>
          <a:xfrm>
            <a:off x="2456723" y="759221"/>
            <a:ext cx="3376055" cy="792088"/>
          </a:xfrm>
          <a:prstGeom prst="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b="1" i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 України «Про страхування»</a:t>
            </a:r>
            <a:endParaRPr lang="ru-RU" sz="2400" b="1" i="1" dirty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кутник 4">
            <a:extLst>
              <a:ext uri="{FF2B5EF4-FFF2-40B4-BE49-F238E27FC236}">
                <a16:creationId xmlns:a16="http://schemas.microsoft.com/office/drawing/2014/main" id="{3B394BCD-5591-47B3-9EF4-19C3CF05B69D}"/>
              </a:ext>
            </a:extLst>
          </p:cNvPr>
          <p:cNvSpPr/>
          <p:nvPr/>
        </p:nvSpPr>
        <p:spPr>
          <a:xfrm>
            <a:off x="310212" y="3327248"/>
            <a:ext cx="5637095" cy="1190947"/>
          </a:xfrm>
          <a:prstGeom prst="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UA" b="1" dirty="0"/>
              <a:t>ЗАГАЛЬНІ УМОВИ СТРАХОВОГО ПРОДУКТУ «</a:t>
            </a:r>
            <a:r>
              <a:rPr lang="uk-UA" b="1" dirty="0"/>
              <a:t>СТРАХУВАННЯ ВІД НЕЩАСНОГО ВИПАДКУ</a:t>
            </a:r>
            <a:r>
              <a:rPr lang="ru-UA" b="1" dirty="0"/>
              <a:t>» </a:t>
            </a:r>
            <a:endParaRPr lang="ru-UA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кутник 5">
            <a:extLst>
              <a:ext uri="{FF2B5EF4-FFF2-40B4-BE49-F238E27FC236}">
                <a16:creationId xmlns:a16="http://schemas.microsoft.com/office/drawing/2014/main" id="{4DBD8FB1-71CB-4EAB-8FC8-975593275386}"/>
              </a:ext>
            </a:extLst>
          </p:cNvPr>
          <p:cNvSpPr/>
          <p:nvPr/>
        </p:nvSpPr>
        <p:spPr>
          <a:xfrm>
            <a:off x="702369" y="4917529"/>
            <a:ext cx="5328592" cy="1154077"/>
          </a:xfrm>
          <a:prstGeom prst="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/>
              <a:t>Інформаційний документ</a:t>
            </a:r>
            <a:endParaRPr lang="ru-UA" dirty="0"/>
          </a:p>
          <a:p>
            <a:pPr algn="ctr"/>
            <a:r>
              <a:rPr lang="uk-UA" b="1" dirty="0"/>
              <a:t>про стандартний страховий продукт «СТРАХУВАННЯ ВІД НЕЩАСНОГО ВИПАДКУ»</a:t>
            </a:r>
            <a:endParaRPr lang="ru-UA" dirty="0"/>
          </a:p>
        </p:txBody>
      </p:sp>
      <p:sp>
        <p:nvSpPr>
          <p:cNvPr id="15" name="Стрілка: вліво 14">
            <a:extLst>
              <a:ext uri="{FF2B5EF4-FFF2-40B4-BE49-F238E27FC236}">
                <a16:creationId xmlns:a16="http://schemas.microsoft.com/office/drawing/2014/main" id="{044C9E6F-0CC7-4E6B-B9B4-0ED35C15D9CE}"/>
              </a:ext>
            </a:extLst>
          </p:cNvPr>
          <p:cNvSpPr/>
          <p:nvPr/>
        </p:nvSpPr>
        <p:spPr>
          <a:xfrm rot="1074920">
            <a:off x="5983476" y="1278044"/>
            <a:ext cx="1583258" cy="592644"/>
          </a:xfrm>
          <a:prstGeom prst="leftArrow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3C57FC91-2A0C-4202-8E74-A8E8037C1D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7256353">
            <a:off x="6308023" y="4447465"/>
            <a:ext cx="1493649" cy="1036410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5B74B171-A8D3-43BF-9D2B-2EDA96DE3E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8422440">
            <a:off x="6149214" y="3285425"/>
            <a:ext cx="1387735" cy="987580"/>
          </a:xfrm>
          <a:prstGeom prst="rect">
            <a:avLst/>
          </a:prstGeom>
        </p:spPr>
      </p:pic>
      <p:sp>
        <p:nvSpPr>
          <p:cNvPr id="22" name="Прямокутник 21">
            <a:extLst>
              <a:ext uri="{FF2B5EF4-FFF2-40B4-BE49-F238E27FC236}">
                <a16:creationId xmlns:a16="http://schemas.microsoft.com/office/drawing/2014/main" id="{B6293ACD-D54D-4C89-859B-5F4B66DA7FD4}"/>
              </a:ext>
            </a:extLst>
          </p:cNvPr>
          <p:cNvSpPr/>
          <p:nvPr/>
        </p:nvSpPr>
        <p:spPr>
          <a:xfrm>
            <a:off x="1352600" y="1961024"/>
            <a:ext cx="4529143" cy="966890"/>
          </a:xfrm>
          <a:prstGeom prst="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Нормативно-</a:t>
            </a:r>
            <a:r>
              <a:rPr lang="ru-RU" sz="2400" b="1" i="1" dirty="0" err="1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правові</a:t>
            </a:r>
            <a:r>
              <a:rPr lang="ru-RU" sz="2400" b="1" i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i="1" dirty="0" err="1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</a:t>
            </a:r>
            <a:r>
              <a:rPr lang="ru-RU" sz="2400" b="1" i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i="1" dirty="0" err="1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Національного</a:t>
            </a:r>
            <a:r>
              <a:rPr lang="ru-RU" sz="2400" b="1" i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банку </a:t>
            </a:r>
            <a:r>
              <a:rPr lang="ru-RU" sz="2400" b="1" i="1" dirty="0" err="1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України</a:t>
            </a:r>
            <a:endParaRPr lang="ru-RU" sz="2400" b="1" i="1" dirty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Стрілка: вліво 22">
            <a:extLst>
              <a:ext uri="{FF2B5EF4-FFF2-40B4-BE49-F238E27FC236}">
                <a16:creationId xmlns:a16="http://schemas.microsoft.com/office/drawing/2014/main" id="{5F412E94-7052-4E72-8A4C-EEB689DDFECF}"/>
              </a:ext>
            </a:extLst>
          </p:cNvPr>
          <p:cNvSpPr/>
          <p:nvPr/>
        </p:nvSpPr>
        <p:spPr>
          <a:xfrm rot="315950">
            <a:off x="6020201" y="2352367"/>
            <a:ext cx="1509809" cy="592644"/>
          </a:xfrm>
          <a:prstGeom prst="leftArrow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Изображение выглядит как транспорт, корзина, ручная тележка, тележк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FC97AE29-BCCA-A642-F852-911899C4DE6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66" y="654831"/>
            <a:ext cx="1139428" cy="1139428"/>
          </a:xfrm>
          <a:prstGeom prst="rect">
            <a:avLst/>
          </a:prstGeom>
        </p:spPr>
      </p:pic>
      <p:pic>
        <p:nvPicPr>
          <p:cNvPr id="14" name="Рисунок 13" descr="Изображение выглядит как искусство, инструмент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FA779CCA-EB9F-BD63-78B0-2C90FDC7933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6" r="5598"/>
          <a:stretch>
            <a:fillRect/>
          </a:stretch>
        </p:blipFill>
        <p:spPr>
          <a:xfrm>
            <a:off x="7774670" y="1927030"/>
            <a:ext cx="1980299" cy="27668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Предмет Договору </a:t>
            </a:r>
            <a:r>
              <a:rPr lang="uk-UA" sz="24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страхування.Об'єкт</a:t>
            </a:r>
            <a:r>
              <a:rPr lang="uk-UA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4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страхування.Вигодонабувач</a:t>
            </a:r>
            <a:r>
              <a:rPr lang="uk-UA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1936" y="775625"/>
            <a:ext cx="72258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  <a:cs typeface="Times New Roman" pitchFamily="18" charset="0"/>
              </a:rPr>
              <a:t>Предметом Договору </a:t>
            </a:r>
            <a:r>
              <a:rPr lang="ru-RU" b="1" i="1" dirty="0" err="1">
                <a:solidFill>
                  <a:srgbClr val="FF0000"/>
                </a:solidFill>
                <a:cs typeface="Times New Roman" pitchFamily="18" charset="0"/>
              </a:rPr>
              <a:t>страхування</a:t>
            </a:r>
            <a:r>
              <a:rPr lang="ru-RU" b="1" i="1" dirty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uk-UA" dirty="0"/>
              <a:t>передача Страхувальником за плату ризику, визначеного Договором, пов’язаного з об’єктом страхування, страховику на умовах, визначених цим договором.</a:t>
            </a:r>
          </a:p>
          <a:p>
            <a:endParaRPr lang="de-DE" i="1" dirty="0"/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2E4A4D4D-315E-8DE3-5389-B687C665A0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1682680"/>
              </p:ext>
            </p:extLst>
          </p:nvPr>
        </p:nvGraphicFramePr>
        <p:xfrm>
          <a:off x="344488" y="1988841"/>
          <a:ext cx="6690806" cy="4464496"/>
        </p:xfrm>
        <a:graphic>
          <a:graphicData uri="http://schemas.openxmlformats.org/drawingml/2006/table">
            <a:tbl>
              <a:tblPr/>
              <a:tblGrid>
                <a:gridCol w="6690806">
                  <a:extLst>
                    <a:ext uri="{9D8B030D-6E8A-4147-A177-3AD203B41FA5}">
                      <a16:colId xmlns:a16="http://schemas.microsoft.com/office/drawing/2014/main" val="1328359256"/>
                    </a:ext>
                  </a:extLst>
                </a:gridCol>
              </a:tblGrid>
              <a:tr h="4464496">
                <a:tc>
                  <a:txBody>
                    <a:bodyPr/>
                    <a:lstStyle/>
                    <a:p>
                      <a:pPr marL="27432" marR="64008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76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u="sng" dirty="0" err="1">
                          <a:solidFill>
                            <a:srgbClr val="FF0000"/>
                          </a:solidFill>
                          <a:cs typeface="Times New Roman" pitchFamily="18" charset="0"/>
                        </a:rPr>
                        <a:t>Об’єктом</a:t>
                      </a:r>
                      <a:r>
                        <a:rPr lang="ru-RU" sz="1800" b="1" i="1" u="sng" dirty="0">
                          <a:solidFill>
                            <a:srgbClr val="FF0000"/>
                          </a:solidFill>
                          <a:cs typeface="Times New Roman" pitchFamily="18" charset="0"/>
                        </a:rPr>
                        <a:t> </a:t>
                      </a:r>
                      <a:r>
                        <a:rPr lang="ru-RU" sz="1800" b="1" i="1" u="sng" dirty="0" err="1">
                          <a:solidFill>
                            <a:srgbClr val="FF0000"/>
                          </a:solidFill>
                          <a:cs typeface="Times New Roman" pitchFamily="18" charset="0"/>
                        </a:rPr>
                        <a:t>страхування</a:t>
                      </a:r>
                      <a:r>
                        <a:rPr lang="ru-RU" sz="1800" b="1" i="1" u="sng" dirty="0">
                          <a:solidFill>
                            <a:srgbClr val="FF0000"/>
                          </a:solidFill>
                          <a:cs typeface="Times New Roman" pitchFamily="18" charset="0"/>
                        </a:rPr>
                        <a:t> є</a:t>
                      </a:r>
                    </a:p>
                    <a:p>
                      <a:pPr rtl="0"/>
                      <a:r>
                        <a:rPr lang="uk-UA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життя, здоров’я, працездатність Застрахованої особи</a:t>
                      </a:r>
                    </a:p>
                    <a:p>
                      <a:pPr rtl="0"/>
                      <a:endParaRPr lang="uk-UA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defRPr/>
                      </a:pPr>
                      <a:r>
                        <a:rPr lang="en-US" b="1" i="1" dirty="0" err="1">
                          <a:solidFill>
                            <a:srgbClr val="FF0000"/>
                          </a:solidFill>
                        </a:rPr>
                        <a:t>Застрахована</a:t>
                      </a:r>
                      <a:r>
                        <a:rPr lang="en-US" b="1" i="1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b="1" i="1" dirty="0" err="1">
                          <a:solidFill>
                            <a:srgbClr val="FF0000"/>
                          </a:solidFill>
                        </a:rPr>
                        <a:t>особа</a:t>
                      </a:r>
                      <a:r>
                        <a:rPr lang="en-US" b="1" i="1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i="1" dirty="0"/>
                        <a:t>– </a:t>
                      </a:r>
                      <a:r>
                        <a:rPr lang="uk-UA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це фізична особа на користь якої укладений Договір; згідно з Договором Застраховані особи можуть набувати прав та обов’язків Страхувальника</a:t>
                      </a:r>
                      <a:r>
                        <a:rPr lang="uk-UA" i="1" dirty="0"/>
                        <a:t>. </a:t>
                      </a:r>
                    </a:p>
                    <a:p>
                      <a:pPr>
                        <a:defRPr/>
                      </a:pPr>
                      <a:endParaRPr lang="uk-UA" i="1" dirty="0">
                        <a:solidFill>
                          <a:srgbClr val="FF0000"/>
                        </a:solidFill>
                      </a:endParaRPr>
                    </a:p>
                    <a:p>
                      <a:pPr>
                        <a:defRPr/>
                      </a:pPr>
                      <a:r>
                        <a:rPr lang="uk-UA" i="1" dirty="0">
                          <a:solidFill>
                            <a:srgbClr val="FF0000"/>
                          </a:solidFill>
                        </a:rPr>
                        <a:t>У разі, коли Страхувальник уклав договір по відношенню </a:t>
                      </a:r>
                    </a:p>
                    <a:p>
                      <a:pPr>
                        <a:defRPr/>
                      </a:pPr>
                      <a:r>
                        <a:rPr lang="uk-UA" i="1" dirty="0">
                          <a:solidFill>
                            <a:srgbClr val="FF0000"/>
                          </a:solidFill>
                        </a:rPr>
                        <a:t>до себе, то він одночасно є і Застрахованою особою.</a:t>
                      </a:r>
                    </a:p>
                    <a:p>
                      <a:pPr>
                        <a:defRPr/>
                      </a:pPr>
                      <a:endParaRPr lang="uk-UA" i="1" dirty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b="1" i="1" dirty="0">
                          <a:solidFill>
                            <a:srgbClr val="FF0000"/>
                          </a:solidFill>
                        </a:rPr>
                        <a:t>Вигодонабувач - </a:t>
                      </a:r>
                      <a:r>
                        <a:rPr lang="uk-UA" sz="18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Застрахована особа або інша особа відповідно до чинного законодавства України</a:t>
                      </a:r>
                    </a:p>
                    <a:p>
                      <a:pPr>
                        <a:defRPr/>
                      </a:pPr>
                      <a:endParaRPr lang="uk-UA" i="1" dirty="0">
                        <a:solidFill>
                          <a:srgbClr val="FF0000"/>
                        </a:solidFill>
                      </a:endParaRPr>
                    </a:p>
                    <a:p>
                      <a:pPr rtl="0"/>
                      <a:endParaRPr lang="uk-UA" dirty="0">
                        <a:effectLst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5502782"/>
                  </a:ext>
                </a:extLst>
              </a:tr>
            </a:tbl>
          </a:graphicData>
        </a:graphic>
      </p:graphicFrame>
      <p:pic>
        <p:nvPicPr>
          <p:cNvPr id="5" name="Рисунок 4" descr="Изображение выглядит как игрушк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A9942A89-C6FB-B4A5-1B9C-95319839B6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7" r="9116"/>
          <a:stretch>
            <a:fillRect/>
          </a:stretch>
        </p:blipFill>
        <p:spPr>
          <a:xfrm>
            <a:off x="7325889" y="3622124"/>
            <a:ext cx="2193711" cy="29816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Изображение выглядит как компьютер, ноутбук, офисные принадлежности, дизайн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26B3C0EE-042D-735F-7647-979B0505C8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375" y="621790"/>
            <a:ext cx="2226225" cy="27791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3DBB57-1DC5-0D7B-C908-AC83F9AAC1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927BD511-A990-DCC9-D451-0F7275300EDD}"/>
              </a:ext>
            </a:extLst>
          </p:cNvPr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E8CDBD30-8FBE-BF15-9707-1D4964FDCEEA}"/>
              </a:ext>
            </a:extLst>
          </p:cNvPr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66CFB4D2-B250-6BEC-F41E-A61D31DA150C}"/>
              </a:ext>
            </a:extLst>
          </p:cNvPr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FE497094-3A9F-2FFB-3DB1-4EEA64ADB814}"/>
              </a:ext>
            </a:extLst>
          </p:cNvPr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3B8EE28B-F64C-2654-F038-95F2DF223608}"/>
              </a:ext>
            </a:extLst>
          </p:cNvPr>
          <p:cNvSpPr/>
          <p:nvPr/>
        </p:nvSpPr>
        <p:spPr>
          <a:xfrm>
            <a:off x="0" y="-62216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dirty="0">
                <a:latin typeface="Times New Roman, serif"/>
              </a:rPr>
              <a:t>Не приймаються на страхування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B4BAD27-F46F-02A4-0752-6B998BA38326}"/>
              </a:ext>
            </a:extLst>
          </p:cNvPr>
          <p:cNvSpPr txBox="1"/>
          <p:nvPr/>
        </p:nvSpPr>
        <p:spPr>
          <a:xfrm>
            <a:off x="315656" y="385757"/>
            <a:ext cx="7558788" cy="65710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just" rtl="0">
              <a:spcAft>
                <a:spcPts val="576"/>
              </a:spcAft>
            </a:pPr>
            <a:endParaRPr lang="de-DE" sz="800" b="1" i="1" u="sng" dirty="0">
              <a:solidFill>
                <a:srgbClr val="FF0000"/>
              </a:solidFill>
              <a:effectLst/>
            </a:endParaRPr>
          </a:p>
          <a:p>
            <a:pPr algn="ctr"/>
            <a:r>
              <a:rPr lang="uk-UA" sz="2800" b="1" u="sng" dirty="0">
                <a:solidFill>
                  <a:srgbClr val="FF0000"/>
                </a:solidFill>
              </a:rPr>
              <a:t>За даним страховим продуктом не можуть бути застраховані:</a:t>
            </a:r>
          </a:p>
          <a:p>
            <a:endParaRPr lang="ru-UA" sz="800" b="1" u="sng" dirty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uk-UA" dirty="0"/>
              <a:t>Особи, які знаходяться на обліку в наркологічних, психоневрологічних центрах, туберкульозних та (або) шкірно-венерологічних спеціалізованих диспансерах; хворі на алкоголізм, наркоманію, токсикоманію; </a:t>
            </a:r>
            <a:endParaRPr lang="ru-UA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uk-UA" dirty="0"/>
              <a:t>Особи, що страждають або страждали такими захворюваннями: ревматизм, вади серця; хронічна недостатність кровообігу, починаючи зі стадії ІІВ та вище; гепатит В або С, цироз печінки; інсулінозалежний цукровий діабет; </a:t>
            </a:r>
            <a:r>
              <a:rPr lang="uk-UA" dirty="0" err="1"/>
              <a:t>гломерулонефрит</a:t>
            </a:r>
            <a:r>
              <a:rPr lang="uk-UA" dirty="0"/>
              <a:t>, хронічна ниркова недостатність ІІ ступеня та вище; енцефаліт, розсіяний склероз; епілепсія, паркінсонізм, шизофренія; хвороба </a:t>
            </a:r>
            <a:r>
              <a:rPr lang="uk-UA" dirty="0" err="1"/>
              <a:t>Бехтєрєва</a:t>
            </a:r>
            <a:r>
              <a:rPr lang="uk-UA" dirty="0"/>
              <a:t>, склеродермія, системний червоний вовчак; пухлини головного мозку та/або спинного мозку; злоякісні новоутворення будь-якої локалізації, в </a:t>
            </a:r>
            <a:r>
              <a:rPr lang="uk-UA" dirty="0" err="1"/>
              <a:t>т.ч</a:t>
            </a:r>
            <a:r>
              <a:rPr lang="uk-UA" dirty="0"/>
              <a:t>. що призвели до стійкої втрати працездатності;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uk-UA" dirty="0"/>
              <a:t>Особи які мають злоякісні хвороби крові; мають трансплантовані органи  (окрім зубів, волосся та шкіри); </a:t>
            </a:r>
            <a:endParaRPr lang="ru-UA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uk-UA" dirty="0"/>
              <a:t>ВІЛ – інфіковані; хворі на СНІД;</a:t>
            </a:r>
            <a:endParaRPr lang="ru-UA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uk-UA" dirty="0"/>
              <a:t>Особи з обмеженими можливостями (інваліда I-ІІ групи та особи з інвалідністю з дитинства).</a:t>
            </a:r>
            <a:endParaRPr lang="ru-UA" dirty="0"/>
          </a:p>
          <a:p>
            <a:endParaRPr lang="ru-UA" sz="2000" dirty="0"/>
          </a:p>
        </p:txBody>
      </p:sp>
      <p:pic>
        <p:nvPicPr>
          <p:cNvPr id="14" name="Рисунок 13" descr="Изображение выглядит как мультфильм, игрушк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C1F9FCC9-EA71-5F8A-3B9A-1E8A6FF006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444" y="721550"/>
            <a:ext cx="1715900" cy="2295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41669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6BAEC1-92EF-5E2F-0183-E9CDCB83C5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D519F02A-E962-6960-ADB4-8FB36B144532}"/>
              </a:ext>
            </a:extLst>
          </p:cNvPr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9BC57D8B-89FF-1634-E6D0-3DB84EBA33EE}"/>
              </a:ext>
            </a:extLst>
          </p:cNvPr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B7E22814-9265-CE65-A162-BA56656E0B49}"/>
              </a:ext>
            </a:extLst>
          </p:cNvPr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52A8342E-69FA-42DF-925E-7EF7D965C1FB}"/>
              </a:ext>
            </a:extLst>
          </p:cNvPr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572C6400-29C7-74A6-7C1A-A9678324CE6D}"/>
              </a:ext>
            </a:extLst>
          </p:cNvPr>
          <p:cNvSpPr/>
          <p:nvPr/>
        </p:nvSpPr>
        <p:spPr>
          <a:xfrm>
            <a:off x="0" y="-62216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dirty="0">
                <a:latin typeface="Times New Roman, serif"/>
              </a:rPr>
              <a:t>Не приймаються на страхування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AC7BF00-3DCE-50D4-96EF-47229F263D91}"/>
              </a:ext>
            </a:extLst>
          </p:cNvPr>
          <p:cNvSpPr txBox="1"/>
          <p:nvPr/>
        </p:nvSpPr>
        <p:spPr>
          <a:xfrm>
            <a:off x="315656" y="385757"/>
            <a:ext cx="7248527" cy="15234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just" rtl="0">
              <a:spcAft>
                <a:spcPts val="576"/>
              </a:spcAft>
            </a:pPr>
            <a:endParaRPr lang="de-DE" sz="800" b="1" i="1" u="sng" dirty="0">
              <a:solidFill>
                <a:srgbClr val="FF0000"/>
              </a:solidFill>
              <a:effectLst/>
            </a:endParaRPr>
          </a:p>
          <a:p>
            <a:pPr algn="ctr"/>
            <a:r>
              <a:rPr lang="uk-UA" sz="2800" b="1" u="sng" dirty="0">
                <a:solidFill>
                  <a:srgbClr val="FF0000"/>
                </a:solidFill>
              </a:rPr>
              <a:t>За даним страховим продуктом не можуть бути застраховані:</a:t>
            </a:r>
          </a:p>
          <a:p>
            <a:endParaRPr lang="ru-UA" sz="800" b="1" u="sng" dirty="0">
              <a:solidFill>
                <a:srgbClr val="FF0000"/>
              </a:solidFill>
            </a:endParaRPr>
          </a:p>
          <a:p>
            <a:r>
              <a:rPr lang="uk-UA" sz="1600" dirty="0"/>
              <a:t>-</a:t>
            </a:r>
            <a:endParaRPr lang="ru-UA" sz="2000" dirty="0"/>
          </a:p>
        </p:txBody>
      </p:sp>
      <p:pic>
        <p:nvPicPr>
          <p:cNvPr id="14" name="Рисунок 13" descr="Изображение выглядит как мультфильм, игрушк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8D7AA68F-373F-CE62-8E9F-8534C20AAC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444" y="721550"/>
            <a:ext cx="1715900" cy="2295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1D3EC25-39B6-0000-EB89-51205EE10074}"/>
              </a:ext>
            </a:extLst>
          </p:cNvPr>
          <p:cNvSpPr txBox="1"/>
          <p:nvPr/>
        </p:nvSpPr>
        <p:spPr>
          <a:xfrm>
            <a:off x="315656" y="1537217"/>
            <a:ext cx="737364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>
                <a:solidFill>
                  <a:srgbClr val="FF0000"/>
                </a:solidFill>
              </a:rPr>
              <a:t>В </a:t>
            </a:r>
            <a:r>
              <a:rPr lang="ru-RU" sz="2400" u="sng" dirty="0" err="1">
                <a:solidFill>
                  <a:srgbClr val="FF0000"/>
                </a:solidFill>
              </a:rPr>
              <a:t>частині</a:t>
            </a:r>
            <a:r>
              <a:rPr lang="ru-RU" sz="2400" u="sng" dirty="0">
                <a:solidFill>
                  <a:srgbClr val="FF0000"/>
                </a:solidFill>
              </a:rPr>
              <a:t> </a:t>
            </a:r>
            <a:r>
              <a:rPr lang="ru-RU" sz="2400" u="sng" dirty="0" err="1">
                <a:solidFill>
                  <a:srgbClr val="FF0000"/>
                </a:solidFill>
              </a:rPr>
              <a:t>страхування</a:t>
            </a:r>
            <a:r>
              <a:rPr lang="ru-RU" sz="2400" u="sng" dirty="0">
                <a:solidFill>
                  <a:srgbClr val="FF0000"/>
                </a:solidFill>
              </a:rPr>
              <a:t> «</a:t>
            </a:r>
            <a:r>
              <a:rPr lang="ru-RU" sz="2400" u="sng" dirty="0" err="1">
                <a:solidFill>
                  <a:srgbClr val="FF0000"/>
                </a:solidFill>
              </a:rPr>
              <a:t>Воєнних</a:t>
            </a:r>
            <a:r>
              <a:rPr lang="ru-RU" sz="2400" u="sng" dirty="0">
                <a:solidFill>
                  <a:srgbClr val="FF0000"/>
                </a:solidFill>
              </a:rPr>
              <a:t> </a:t>
            </a:r>
            <a:r>
              <a:rPr lang="ru-RU" sz="2400" u="sng" dirty="0" err="1">
                <a:solidFill>
                  <a:srgbClr val="FF0000"/>
                </a:solidFill>
              </a:rPr>
              <a:t>ризиків</a:t>
            </a:r>
            <a:r>
              <a:rPr lang="ru-RU" sz="2400" u="sng" dirty="0">
                <a:solidFill>
                  <a:srgbClr val="FF0000"/>
                </a:solidFill>
              </a:rPr>
              <a:t>» не </a:t>
            </a:r>
            <a:r>
              <a:rPr lang="ru-RU" sz="2400" u="sng" dirty="0" err="1">
                <a:solidFill>
                  <a:srgbClr val="FF0000"/>
                </a:solidFill>
              </a:rPr>
              <a:t>можуть</a:t>
            </a:r>
            <a:r>
              <a:rPr lang="ru-RU" sz="2400" u="sng" dirty="0">
                <a:solidFill>
                  <a:srgbClr val="FF0000"/>
                </a:solidFill>
              </a:rPr>
              <a:t> бути </a:t>
            </a:r>
            <a:r>
              <a:rPr lang="ru-RU" sz="2400" u="sng" dirty="0" err="1">
                <a:solidFill>
                  <a:srgbClr val="FF0000"/>
                </a:solidFill>
              </a:rPr>
              <a:t>застраховані</a:t>
            </a:r>
            <a:r>
              <a:rPr lang="ru-RU" sz="2400" u="sng" dirty="0">
                <a:solidFill>
                  <a:srgbClr val="FF0000"/>
                </a:solidFill>
              </a:rPr>
              <a:t>:</a:t>
            </a:r>
          </a:p>
          <a:p>
            <a:endParaRPr lang="ru-UA" dirty="0"/>
          </a:p>
          <a:p>
            <a:r>
              <a:rPr lang="ru-RU" dirty="0"/>
              <a:t>- Особи </a:t>
            </a:r>
            <a:r>
              <a:rPr lang="ru-RU" dirty="0" err="1"/>
              <a:t>які</a:t>
            </a:r>
            <a:r>
              <a:rPr lang="ru-RU" dirty="0"/>
              <a:t> є </a:t>
            </a:r>
            <a:r>
              <a:rPr lang="ru-RU" dirty="0" err="1"/>
              <a:t>військовослужбовцями</a:t>
            </a:r>
            <a:r>
              <a:rPr lang="ru-RU" dirty="0"/>
              <a:t> </a:t>
            </a:r>
            <a:r>
              <a:rPr lang="ru-RU" dirty="0" err="1"/>
              <a:t>Збройних</a:t>
            </a:r>
            <a:r>
              <a:rPr lang="ru-RU" dirty="0"/>
              <a:t> Сил, </a:t>
            </a:r>
            <a:r>
              <a:rPr lang="ru-RU" dirty="0" err="1"/>
              <a:t>Служби</a:t>
            </a:r>
            <a:r>
              <a:rPr lang="ru-RU" dirty="0"/>
              <a:t> </a:t>
            </a:r>
            <a:r>
              <a:rPr lang="ru-RU" dirty="0" err="1"/>
              <a:t>безпеки</a:t>
            </a:r>
            <a:r>
              <a:rPr lang="ru-RU" dirty="0"/>
              <a:t>, </a:t>
            </a:r>
            <a:r>
              <a:rPr lang="ru-RU" dirty="0" err="1"/>
              <a:t>Служби</a:t>
            </a:r>
            <a:r>
              <a:rPr lang="ru-RU" dirty="0"/>
              <a:t> </a:t>
            </a:r>
            <a:r>
              <a:rPr lang="ru-RU" dirty="0" err="1"/>
              <a:t>зовнішньої</a:t>
            </a:r>
            <a:r>
              <a:rPr lang="ru-RU" dirty="0"/>
              <a:t> </a:t>
            </a:r>
            <a:r>
              <a:rPr lang="ru-RU" dirty="0" err="1"/>
              <a:t>розвідки</a:t>
            </a:r>
            <a:r>
              <a:rPr lang="ru-RU" dirty="0"/>
              <a:t>, Головного </a:t>
            </a:r>
            <a:r>
              <a:rPr lang="ru-RU" dirty="0" err="1"/>
              <a:t>управління</a:t>
            </a:r>
            <a:r>
              <a:rPr lang="ru-RU" dirty="0"/>
              <a:t> </a:t>
            </a:r>
            <a:r>
              <a:rPr lang="ru-RU" dirty="0" err="1"/>
              <a:t>розвідки</a:t>
            </a:r>
            <a:r>
              <a:rPr lang="ru-RU" dirty="0"/>
              <a:t> </a:t>
            </a:r>
            <a:r>
              <a:rPr lang="ru-RU" dirty="0" err="1"/>
              <a:t>Міністерства</a:t>
            </a:r>
            <a:r>
              <a:rPr lang="ru-RU" dirty="0"/>
              <a:t> оборони, </a:t>
            </a:r>
            <a:r>
              <a:rPr lang="ru-RU" dirty="0" err="1"/>
              <a:t>Національної</a:t>
            </a:r>
            <a:r>
              <a:rPr lang="ru-RU" dirty="0"/>
              <a:t> </a:t>
            </a:r>
            <a:r>
              <a:rPr lang="ru-RU" dirty="0" err="1"/>
              <a:t>гвардії</a:t>
            </a:r>
            <a:r>
              <a:rPr lang="ru-RU" dirty="0"/>
              <a:t>, </a:t>
            </a:r>
            <a:r>
              <a:rPr lang="ru-RU" dirty="0" err="1"/>
              <a:t>Державної</a:t>
            </a:r>
            <a:r>
              <a:rPr lang="ru-RU" dirty="0"/>
              <a:t> </a:t>
            </a:r>
            <a:r>
              <a:rPr lang="ru-RU" dirty="0" err="1"/>
              <a:t>прикордонної</a:t>
            </a:r>
            <a:r>
              <a:rPr lang="ru-RU" dirty="0"/>
              <a:t> </a:t>
            </a:r>
            <a:r>
              <a:rPr lang="ru-RU" dirty="0" err="1"/>
              <a:t>служби</a:t>
            </a:r>
            <a:r>
              <a:rPr lang="ru-RU" dirty="0"/>
              <a:t>, </a:t>
            </a:r>
            <a:r>
              <a:rPr lang="ru-RU" dirty="0" err="1"/>
              <a:t>Управління</a:t>
            </a:r>
            <a:r>
              <a:rPr lang="ru-RU" dirty="0"/>
              <a:t> </a:t>
            </a:r>
            <a:r>
              <a:rPr lang="ru-RU" dirty="0" err="1"/>
              <a:t>державної</a:t>
            </a:r>
            <a:r>
              <a:rPr lang="ru-RU" dirty="0"/>
              <a:t> </a:t>
            </a:r>
            <a:r>
              <a:rPr lang="ru-RU" dirty="0" err="1"/>
              <a:t>охорони</a:t>
            </a:r>
            <a:r>
              <a:rPr lang="ru-RU" dirty="0"/>
              <a:t>, </a:t>
            </a:r>
            <a:r>
              <a:rPr lang="ru-RU" dirty="0" err="1"/>
              <a:t>Державної</a:t>
            </a:r>
            <a:r>
              <a:rPr lang="ru-RU" dirty="0"/>
              <a:t> </a:t>
            </a:r>
            <a:r>
              <a:rPr lang="ru-RU" dirty="0" err="1"/>
              <a:t>служби</a:t>
            </a:r>
            <a:r>
              <a:rPr lang="ru-RU" dirty="0"/>
              <a:t> </a:t>
            </a:r>
            <a:r>
              <a:rPr lang="ru-RU" dirty="0" err="1"/>
              <a:t>спеціального</a:t>
            </a:r>
            <a:r>
              <a:rPr lang="ru-RU" dirty="0"/>
              <a:t> </a:t>
            </a:r>
            <a:r>
              <a:rPr lang="ru-RU" dirty="0" err="1"/>
              <a:t>зв’язку</a:t>
            </a:r>
            <a:r>
              <a:rPr lang="ru-RU" dirty="0"/>
              <a:t> та </a:t>
            </a:r>
            <a:r>
              <a:rPr lang="ru-RU" dirty="0" err="1"/>
              <a:t>захисту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, </a:t>
            </a:r>
            <a:r>
              <a:rPr lang="ru-RU" dirty="0" err="1"/>
              <a:t>Державної</a:t>
            </a:r>
            <a:r>
              <a:rPr lang="ru-RU" dirty="0"/>
              <a:t> </a:t>
            </a:r>
            <a:r>
              <a:rPr lang="ru-RU" dirty="0" err="1"/>
              <a:t>спеціальної</a:t>
            </a:r>
            <a:r>
              <a:rPr lang="ru-RU" dirty="0"/>
              <a:t> </a:t>
            </a:r>
            <a:r>
              <a:rPr lang="ru-RU" dirty="0" err="1"/>
              <a:t>служби</a:t>
            </a:r>
            <a:r>
              <a:rPr lang="ru-RU" dirty="0"/>
              <a:t> транспорту, </a:t>
            </a:r>
            <a:r>
              <a:rPr lang="ru-RU" dirty="0" err="1"/>
              <a:t>військові</a:t>
            </a:r>
            <a:r>
              <a:rPr lang="ru-RU" dirty="0"/>
              <a:t> </a:t>
            </a:r>
            <a:r>
              <a:rPr lang="ru-RU" dirty="0" err="1"/>
              <a:t>прокурори</a:t>
            </a:r>
            <a:r>
              <a:rPr lang="ru-RU" dirty="0"/>
              <a:t> </a:t>
            </a:r>
            <a:r>
              <a:rPr lang="ru-RU" dirty="0" err="1"/>
              <a:t>Офісу</a:t>
            </a:r>
            <a:r>
              <a:rPr lang="ru-RU" dirty="0"/>
              <a:t> Генерального прокурора, особи рядового і </a:t>
            </a:r>
            <a:r>
              <a:rPr lang="ru-RU" dirty="0" err="1"/>
              <a:t>начальницького</a:t>
            </a:r>
            <a:r>
              <a:rPr lang="ru-RU" dirty="0"/>
              <a:t> складу </a:t>
            </a:r>
            <a:r>
              <a:rPr lang="ru-RU" dirty="0" err="1"/>
              <a:t>Державної</a:t>
            </a:r>
            <a:r>
              <a:rPr lang="ru-RU" dirty="0"/>
              <a:t> </a:t>
            </a:r>
            <a:r>
              <a:rPr lang="ru-RU" dirty="0" err="1"/>
              <a:t>служби</a:t>
            </a:r>
            <a:r>
              <a:rPr lang="ru-RU" dirty="0"/>
              <a:t> з </a:t>
            </a:r>
            <a:r>
              <a:rPr lang="ru-RU" dirty="0" err="1"/>
              <a:t>надзвичайних</a:t>
            </a:r>
            <a:r>
              <a:rPr lang="ru-RU" dirty="0"/>
              <a:t> </a:t>
            </a:r>
            <a:r>
              <a:rPr lang="ru-RU" dirty="0" err="1"/>
              <a:t>ситуацій</a:t>
            </a:r>
            <a:r>
              <a:rPr lang="ru-RU" dirty="0"/>
              <a:t>, </a:t>
            </a:r>
            <a:r>
              <a:rPr lang="ru-RU" dirty="0" err="1"/>
              <a:t>співробітники</a:t>
            </a:r>
            <a:r>
              <a:rPr lang="ru-RU" dirty="0"/>
              <a:t> </a:t>
            </a:r>
            <a:r>
              <a:rPr lang="ru-RU" dirty="0" err="1"/>
              <a:t>Служби</a:t>
            </a:r>
            <a:r>
              <a:rPr lang="ru-RU" dirty="0"/>
              <a:t> </a:t>
            </a:r>
            <a:r>
              <a:rPr lang="ru-RU" dirty="0" err="1"/>
              <a:t>судової</a:t>
            </a:r>
            <a:r>
              <a:rPr lang="ru-RU" dirty="0"/>
              <a:t> </a:t>
            </a:r>
            <a:r>
              <a:rPr lang="ru-RU" dirty="0" err="1"/>
              <a:t>охорони</a:t>
            </a:r>
            <a:r>
              <a:rPr lang="ru-RU" dirty="0"/>
              <a:t>, особи </a:t>
            </a:r>
            <a:r>
              <a:rPr lang="ru-RU" dirty="0" err="1"/>
              <a:t>начальницького</a:t>
            </a:r>
            <a:r>
              <a:rPr lang="ru-RU" dirty="0"/>
              <a:t> складу </a:t>
            </a:r>
            <a:r>
              <a:rPr lang="ru-RU" dirty="0" err="1"/>
              <a:t>управління</a:t>
            </a:r>
            <a:r>
              <a:rPr lang="ru-RU" dirty="0"/>
              <a:t> </a:t>
            </a:r>
            <a:r>
              <a:rPr lang="ru-RU" dirty="0" err="1"/>
              <a:t>спеціальних</a:t>
            </a:r>
            <a:r>
              <a:rPr lang="ru-RU" dirty="0"/>
              <a:t> </a:t>
            </a:r>
            <a:r>
              <a:rPr lang="ru-RU" dirty="0" err="1"/>
              <a:t>операцій</a:t>
            </a:r>
            <a:r>
              <a:rPr lang="ru-RU" dirty="0"/>
              <a:t> </a:t>
            </a:r>
            <a:r>
              <a:rPr lang="ru-RU" dirty="0" err="1"/>
              <a:t>Національного</a:t>
            </a:r>
            <a:r>
              <a:rPr lang="ru-RU" dirty="0"/>
              <a:t> </a:t>
            </a:r>
            <a:r>
              <a:rPr lang="ru-RU" dirty="0" err="1"/>
              <a:t>антикорупційного</a:t>
            </a:r>
            <a:r>
              <a:rPr lang="ru-RU" dirty="0"/>
              <a:t> бюро та </a:t>
            </a:r>
            <a:r>
              <a:rPr lang="ru-RU" dirty="0" err="1"/>
              <a:t>поліцейським</a:t>
            </a:r>
            <a:r>
              <a:rPr lang="ru-RU" dirty="0"/>
              <a:t>, а також особи рядового і </a:t>
            </a:r>
            <a:r>
              <a:rPr lang="ru-RU" dirty="0" err="1"/>
              <a:t>начальницького</a:t>
            </a:r>
            <a:r>
              <a:rPr lang="ru-RU" dirty="0"/>
              <a:t> складу </a:t>
            </a:r>
            <a:r>
              <a:rPr lang="ru-RU" dirty="0" err="1"/>
              <a:t>Державної</a:t>
            </a:r>
            <a:r>
              <a:rPr lang="ru-RU" dirty="0"/>
              <a:t> </a:t>
            </a:r>
            <a:r>
              <a:rPr lang="ru-RU" dirty="0" err="1"/>
              <a:t>кримінально-виконавчої</a:t>
            </a:r>
            <a:r>
              <a:rPr lang="ru-RU" dirty="0"/>
              <a:t> </a:t>
            </a:r>
            <a:r>
              <a:rPr lang="ru-RU" dirty="0" err="1"/>
              <a:t>служби</a:t>
            </a:r>
            <a:r>
              <a:rPr lang="ru-RU" dirty="0"/>
              <a:t>; </a:t>
            </a:r>
            <a:r>
              <a:rPr lang="ru-RU" dirty="0" err="1"/>
              <a:t>приймають</a:t>
            </a:r>
            <a:r>
              <a:rPr lang="ru-RU" dirty="0"/>
              <a:t> участь в </a:t>
            </a:r>
            <a:r>
              <a:rPr lang="ru-RU" dirty="0" err="1"/>
              <a:t>проведенні</a:t>
            </a:r>
            <a:r>
              <a:rPr lang="ru-RU" dirty="0"/>
              <a:t> будь-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операцій</a:t>
            </a:r>
            <a:r>
              <a:rPr lang="ru-RU" dirty="0"/>
              <a:t> </a:t>
            </a:r>
            <a:r>
              <a:rPr lang="ru-RU" dirty="0" err="1"/>
              <a:t>Збройних</a:t>
            </a:r>
            <a:r>
              <a:rPr lang="ru-RU" dirty="0"/>
              <a:t> Сил </a:t>
            </a:r>
            <a:r>
              <a:rPr lang="ru-RU" dirty="0" err="1"/>
              <a:t>України</a:t>
            </a:r>
            <a:r>
              <a:rPr lang="ru-RU" dirty="0"/>
              <a:t>, </a:t>
            </a:r>
            <a:r>
              <a:rPr lang="ru-RU" dirty="0" err="1"/>
              <a:t>проведенні</a:t>
            </a:r>
            <a:r>
              <a:rPr lang="ru-RU" dirty="0"/>
              <a:t> </a:t>
            </a:r>
            <a:r>
              <a:rPr lang="ru-RU" dirty="0" err="1"/>
              <a:t>заходів</a:t>
            </a:r>
            <a:r>
              <a:rPr lang="ru-RU" dirty="0"/>
              <a:t> </a:t>
            </a:r>
            <a:r>
              <a:rPr lang="ru-RU" dirty="0" err="1"/>
              <a:t>територіальної</a:t>
            </a:r>
            <a:r>
              <a:rPr lang="ru-RU" dirty="0"/>
              <a:t> оборони, будь-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воєнних</a:t>
            </a:r>
            <a:r>
              <a:rPr lang="ru-RU" dirty="0"/>
              <a:t>/</a:t>
            </a:r>
            <a:r>
              <a:rPr lang="ru-RU" dirty="0" err="1"/>
              <a:t>військових</a:t>
            </a:r>
            <a:r>
              <a:rPr lang="ru-RU" dirty="0"/>
              <a:t> </a:t>
            </a:r>
            <a:r>
              <a:rPr lang="ru-RU" dirty="0" err="1"/>
              <a:t>діях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28976270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267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Розрахунок страхового тарифу/страхового платежу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3" name="Рисунок 2" descr="Изображение выглядит как мультфильм, зонтик, игрушк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3AD97870-0C6A-6AAE-6AAE-F3A2E7FD20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880" r="4880"/>
          <a:stretch>
            <a:fillRect/>
          </a:stretch>
        </p:blipFill>
        <p:spPr>
          <a:xfrm>
            <a:off x="7218552" y="2132856"/>
            <a:ext cx="2679848" cy="201108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11E5DE7-F3D5-4CEA-ACF2-DD6360396623}"/>
              </a:ext>
            </a:extLst>
          </p:cNvPr>
          <p:cNvSpPr txBox="1"/>
          <p:nvPr/>
        </p:nvSpPr>
        <p:spPr>
          <a:xfrm>
            <a:off x="0" y="622134"/>
            <a:ext cx="912946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None/>
            </a:pPr>
            <a:r>
              <a:rPr lang="uk-UA" sz="2400" u="sng" dirty="0">
                <a:solidFill>
                  <a:srgbClr val="FF0000"/>
                </a:solidFill>
              </a:rPr>
              <a:t>Розмір страхового тарифу </a:t>
            </a:r>
            <a:r>
              <a:rPr lang="uk-UA" sz="2000" dirty="0"/>
              <a:t>встановлюється на підставі Тарифної політики Страховика, шляхом добутку розміру базового страхового тарифу, відповідно до обраних ризиків та значень відповідних коригуючих коефіцієнтів, враховуючи обрані Страхувальником/Застрахованою особою умови, які враховують обставини, що впливають на ступінь ризику, а саме:</a:t>
            </a:r>
            <a:endParaRPr lang="ru-UA" sz="2000" dirty="0"/>
          </a:p>
          <a:p>
            <a:pPr lvl="0" indent="-342900" algn="just">
              <a:buFont typeface="Times New Roman" panose="02020603050405020304" pitchFamily="18" charset="0"/>
              <a:buChar char="-"/>
              <a:tabLst>
                <a:tab pos="630555" algn="l"/>
              </a:tabLst>
            </a:pPr>
            <a:r>
              <a:rPr lang="uk-UA" sz="2000" dirty="0">
                <a:solidFill>
                  <a:srgbClr val="C00000"/>
                </a:solidFill>
              </a:rPr>
              <a:t>Коефіцієнт вікової групи, </a:t>
            </a:r>
            <a:endParaRPr lang="ru-UA" sz="2000" dirty="0">
              <a:solidFill>
                <a:srgbClr val="C00000"/>
              </a:solidFill>
            </a:endParaRPr>
          </a:p>
          <a:p>
            <a:pPr lvl="0" indent="-342900" algn="just">
              <a:buFont typeface="Times New Roman" panose="02020603050405020304" pitchFamily="18" charset="0"/>
              <a:buChar char="-"/>
            </a:pPr>
            <a:r>
              <a:rPr lang="uk-UA" sz="2000" dirty="0">
                <a:solidFill>
                  <a:srgbClr val="C00000"/>
                </a:solidFill>
              </a:rPr>
              <a:t>Коефіцієнт території дії договору страхування,</a:t>
            </a:r>
            <a:endParaRPr lang="ru-UA" sz="2000" dirty="0">
              <a:solidFill>
                <a:srgbClr val="C00000"/>
              </a:solidFill>
            </a:endParaRPr>
          </a:p>
          <a:p>
            <a:pPr lvl="0" indent="-342900" algn="just">
              <a:buFont typeface="Times New Roman" panose="02020603050405020304" pitchFamily="18" charset="0"/>
              <a:buChar char="-"/>
              <a:tabLst>
                <a:tab pos="630555" algn="l"/>
              </a:tabLst>
            </a:pPr>
            <a:r>
              <a:rPr lang="uk-UA" sz="2000" dirty="0">
                <a:solidFill>
                  <a:srgbClr val="C00000"/>
                </a:solidFill>
              </a:rPr>
              <a:t>Коефіцієнт кількості одночасно застрахованих осіб та типу групи, </a:t>
            </a:r>
            <a:endParaRPr lang="ru-UA" sz="2000" dirty="0">
              <a:solidFill>
                <a:srgbClr val="C00000"/>
              </a:solidFill>
            </a:endParaRPr>
          </a:p>
          <a:p>
            <a:pPr lvl="0" indent="-342900" algn="just">
              <a:buFont typeface="Times New Roman" panose="02020603050405020304" pitchFamily="18" charset="0"/>
              <a:buChar char="-"/>
              <a:tabLst>
                <a:tab pos="630555" algn="l"/>
              </a:tabLst>
            </a:pPr>
            <a:r>
              <a:rPr lang="uk-UA" sz="2000" dirty="0">
                <a:solidFill>
                  <a:srgbClr val="C00000"/>
                </a:solidFill>
              </a:rPr>
              <a:t>Коефіцієнт часу дії, </a:t>
            </a:r>
            <a:endParaRPr lang="ru-UA" sz="2000" dirty="0">
              <a:solidFill>
                <a:srgbClr val="C00000"/>
              </a:solidFill>
            </a:endParaRPr>
          </a:p>
          <a:p>
            <a:pPr lvl="0" indent="-342900" algn="just">
              <a:buFont typeface="Times New Roman" panose="02020603050405020304" pitchFamily="18" charset="0"/>
              <a:buChar char="-"/>
              <a:tabLst>
                <a:tab pos="630555" algn="l"/>
              </a:tabLst>
            </a:pPr>
            <a:r>
              <a:rPr lang="uk-UA" sz="2000" dirty="0">
                <a:solidFill>
                  <a:srgbClr val="C00000"/>
                </a:solidFill>
              </a:rPr>
              <a:t>Коефіцієнт громадянства застрахованої особи, </a:t>
            </a:r>
            <a:endParaRPr lang="ru-UA" sz="2000" dirty="0">
              <a:solidFill>
                <a:srgbClr val="C00000"/>
              </a:solidFill>
            </a:endParaRPr>
          </a:p>
          <a:p>
            <a:pPr lvl="0" indent="-342900" algn="just">
              <a:buFont typeface="Times New Roman" panose="02020603050405020304" pitchFamily="18" charset="0"/>
              <a:buChar char="-"/>
              <a:tabLst>
                <a:tab pos="630555" algn="l"/>
              </a:tabLst>
            </a:pPr>
            <a:r>
              <a:rPr lang="uk-UA" sz="2000" dirty="0">
                <a:solidFill>
                  <a:srgbClr val="C00000"/>
                </a:solidFill>
              </a:rPr>
              <a:t>Коефіцієнт виду спорту,</a:t>
            </a:r>
            <a:endParaRPr lang="ru-UA" sz="2000" dirty="0">
              <a:solidFill>
                <a:srgbClr val="C00000"/>
              </a:solidFill>
            </a:endParaRPr>
          </a:p>
          <a:p>
            <a:pPr lvl="0" indent="-342900" algn="just">
              <a:buFont typeface="Times New Roman" panose="02020603050405020304" pitchFamily="18" charset="0"/>
              <a:buChar char="-"/>
              <a:tabLst>
                <a:tab pos="630555" algn="l"/>
              </a:tabLst>
            </a:pPr>
            <a:r>
              <a:rPr lang="uk-UA" sz="2000" dirty="0">
                <a:solidFill>
                  <a:srgbClr val="C00000"/>
                </a:solidFill>
              </a:rPr>
              <a:t>Коефіцієнт роду занять,</a:t>
            </a:r>
            <a:endParaRPr lang="ru-UA" sz="2000" dirty="0">
              <a:solidFill>
                <a:srgbClr val="C00000"/>
              </a:solidFill>
            </a:endParaRPr>
          </a:p>
          <a:p>
            <a:pPr lvl="0" indent="-342900" algn="just">
              <a:buFont typeface="Times New Roman" panose="02020603050405020304" pitchFamily="18" charset="0"/>
              <a:buChar char="-"/>
              <a:tabLst>
                <a:tab pos="630555" algn="l"/>
              </a:tabLst>
            </a:pPr>
            <a:r>
              <a:rPr lang="uk-UA" sz="2000" dirty="0">
                <a:solidFill>
                  <a:srgbClr val="C00000"/>
                </a:solidFill>
              </a:rPr>
              <a:t>Коефіцієнти короткостроковості (строку дії договору страхування (в днях)),</a:t>
            </a:r>
            <a:endParaRPr lang="ru-UA" sz="2000" dirty="0">
              <a:solidFill>
                <a:srgbClr val="C00000"/>
              </a:solidFill>
            </a:endParaRPr>
          </a:p>
          <a:p>
            <a:pPr lvl="0" indent="-342900" algn="just">
              <a:buFont typeface="Times New Roman" panose="02020603050405020304" pitchFamily="18" charset="0"/>
              <a:buChar char="-"/>
              <a:tabLst>
                <a:tab pos="630555" algn="l"/>
              </a:tabLst>
            </a:pPr>
            <a:r>
              <a:rPr lang="uk-UA" sz="2000" dirty="0">
                <a:solidFill>
                  <a:srgbClr val="C00000"/>
                </a:solidFill>
              </a:rPr>
              <a:t>Додаткові умови, що можуть бути внесені в договір страхування за згодою сторін. </a:t>
            </a:r>
            <a:endParaRPr lang="ru-UA" sz="2000" dirty="0">
              <a:solidFill>
                <a:srgbClr val="C00000"/>
              </a:solidFill>
            </a:endParaRPr>
          </a:p>
          <a:p>
            <a:pPr algn="just">
              <a:buNone/>
              <a:tabLst>
                <a:tab pos="630555" algn="l"/>
              </a:tabLst>
            </a:pPr>
            <a:r>
              <a:rPr lang="uk-UA" sz="2000" dirty="0"/>
              <a:t>Розмір страхової премії (платежу/внеску) розраховується шляхом добутку розміру Страхової суми та визначеного тарифу.</a:t>
            </a:r>
            <a:endParaRPr lang="ru-UA" sz="2000" dirty="0"/>
          </a:p>
          <a:p>
            <a:pPr algn="just">
              <a:buNone/>
            </a:pPr>
            <a:r>
              <a:rPr lang="uk-UA" sz="2000" dirty="0"/>
              <a:t>Порядок сплати страхової премії (одноразово або частинами) визначаються за згодою сторін у договорі страхування.</a:t>
            </a:r>
            <a:endParaRPr lang="ru-UA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95858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A5137A79-7FC5-4D9C-A328-6712F71BCB69}"/>
              </a:ext>
            </a:extLst>
          </p:cNvPr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Визначення Страхової суми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92CFFE0-5788-4653-A007-DE6DDE2CC259}"/>
              </a:ext>
            </a:extLst>
          </p:cNvPr>
          <p:cNvSpPr txBox="1"/>
          <p:nvPr/>
        </p:nvSpPr>
        <p:spPr>
          <a:xfrm>
            <a:off x="2648744" y="535117"/>
            <a:ext cx="7128792" cy="67785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353060" algn="ctr">
              <a:lnSpc>
                <a:spcPct val="103000"/>
              </a:lnSpc>
              <a:spcAft>
                <a:spcPts val="40"/>
              </a:spcAft>
            </a:pPr>
            <a:r>
              <a:rPr lang="uk-UA" sz="2400" b="1" i="1" dirty="0">
                <a:solidFill>
                  <a:srgbClr val="FF0000"/>
                </a:solidFill>
              </a:rPr>
              <a:t>Страхова сума </a:t>
            </a:r>
            <a:r>
              <a:rPr lang="uk-UA" sz="2000" i="1" dirty="0"/>
              <a:t>– </a:t>
            </a:r>
            <a:r>
              <a:rPr lang="ru-UA" sz="2000" dirty="0" err="1"/>
              <a:t>грошова</a:t>
            </a:r>
            <a:r>
              <a:rPr lang="ru-UA" sz="2000" dirty="0"/>
              <a:t> сума, в межах </a:t>
            </a:r>
            <a:r>
              <a:rPr lang="ru-UA" sz="2000" dirty="0" err="1"/>
              <a:t>якої</a:t>
            </a:r>
            <a:r>
              <a:rPr lang="ru-UA" sz="2000" dirty="0"/>
              <a:t> Страховик </a:t>
            </a:r>
            <a:r>
              <a:rPr lang="ru-UA" sz="2000" dirty="0" err="1"/>
              <a:t>відповідно</a:t>
            </a:r>
            <a:r>
              <a:rPr lang="ru-UA" sz="2000" dirty="0"/>
              <a:t> до умов Договору </a:t>
            </a:r>
            <a:r>
              <a:rPr lang="ru-UA" sz="2000" dirty="0" err="1"/>
              <a:t>зобов’язаний</a:t>
            </a:r>
            <a:r>
              <a:rPr lang="ru-UA" sz="2000" dirty="0"/>
              <a:t> провести </a:t>
            </a:r>
            <a:r>
              <a:rPr lang="ru-UA" sz="2000" dirty="0" err="1"/>
              <a:t>страхову</a:t>
            </a:r>
            <a:r>
              <a:rPr lang="ru-UA" sz="2000" dirty="0"/>
              <a:t> </a:t>
            </a:r>
            <a:r>
              <a:rPr lang="ru-UA" sz="2000" dirty="0" err="1"/>
              <a:t>виплату</a:t>
            </a:r>
            <a:r>
              <a:rPr lang="ru-UA" sz="2000" dirty="0"/>
              <a:t> в </a:t>
            </a:r>
            <a:r>
              <a:rPr lang="ru-UA" sz="2000" dirty="0" err="1"/>
              <a:t>разі</a:t>
            </a:r>
            <a:r>
              <a:rPr lang="ru-UA" sz="2000" dirty="0"/>
              <a:t> </a:t>
            </a:r>
            <a:r>
              <a:rPr lang="ru-UA" sz="2000" dirty="0" err="1"/>
              <a:t>настання</a:t>
            </a:r>
            <a:r>
              <a:rPr lang="ru-UA" sz="2000" dirty="0"/>
              <a:t> страхового </a:t>
            </a:r>
            <a:r>
              <a:rPr lang="ru-UA" sz="2000" dirty="0" err="1"/>
              <a:t>випадку</a:t>
            </a:r>
            <a:r>
              <a:rPr lang="uk-UA" sz="2000" dirty="0"/>
              <a:t>.</a:t>
            </a:r>
          </a:p>
          <a:p>
            <a:pPr marL="457200" indent="353060" algn="ctr">
              <a:lnSpc>
                <a:spcPct val="103000"/>
              </a:lnSpc>
              <a:spcAft>
                <a:spcPts val="40"/>
              </a:spcAft>
            </a:pPr>
            <a:endParaRPr lang="uk-UA" sz="2400" i="1" dirty="0"/>
          </a:p>
          <a:p>
            <a:pPr marL="457200" indent="353060" algn="ctr">
              <a:lnSpc>
                <a:spcPct val="103000"/>
              </a:lnSpc>
              <a:spcAft>
                <a:spcPts val="40"/>
              </a:spcAft>
              <a:buNone/>
            </a:pPr>
            <a:r>
              <a:rPr lang="uk-UA" sz="2400" b="1" i="1" dirty="0">
                <a:solidFill>
                  <a:srgbClr val="FF0000"/>
                </a:solidFill>
              </a:rPr>
              <a:t>Розмір Страхової суми (ліміту відповідальності)</a:t>
            </a:r>
            <a:r>
              <a:rPr lang="uk-UA" sz="2400" i="1" dirty="0"/>
              <a:t> </a:t>
            </a:r>
            <a:r>
              <a:rPr lang="uk-UA" sz="2000" i="1" dirty="0"/>
              <a:t>визначається у договорі страхування за домовленістю між Страховиком та Страхувальником</a:t>
            </a:r>
            <a:r>
              <a:rPr lang="uk-UA" sz="2400" i="1" dirty="0"/>
              <a:t>.</a:t>
            </a:r>
          </a:p>
          <a:p>
            <a:pPr marL="457200" indent="353060" algn="ctr">
              <a:lnSpc>
                <a:spcPct val="103000"/>
              </a:lnSpc>
              <a:spcAft>
                <a:spcPts val="40"/>
              </a:spcAft>
              <a:buNone/>
            </a:pPr>
            <a:endParaRPr lang="ru-UA" sz="2400" i="1" dirty="0"/>
          </a:p>
          <a:p>
            <a:pPr marL="179705" algn="ctr">
              <a:lnSpc>
                <a:spcPct val="107000"/>
              </a:lnSpc>
              <a:spcAft>
                <a:spcPts val="40"/>
              </a:spcAft>
            </a:pPr>
            <a:r>
              <a:rPr lang="uk-UA" sz="2400" b="1" i="1" dirty="0">
                <a:solidFill>
                  <a:srgbClr val="FF0000"/>
                </a:solidFill>
              </a:rPr>
              <a:t>Страхова сума (ліміт відповідальності) </a:t>
            </a:r>
            <a:r>
              <a:rPr lang="uk-UA" sz="2000" i="1" dirty="0">
                <a:latin typeface="+mj-lt"/>
              </a:rPr>
              <a:t>Розмір Страхової суми (ліміту відповідальності) визначається у договорі страхування за домовленістю між Страховиком та Страхувальником.</a:t>
            </a:r>
            <a:endParaRPr lang="ru-UA" sz="2000" i="1" dirty="0">
              <a:latin typeface="+mj-lt"/>
            </a:endParaRPr>
          </a:p>
          <a:p>
            <a:pPr marL="179705" algn="ctr">
              <a:lnSpc>
                <a:spcPct val="107000"/>
              </a:lnSpc>
              <a:spcAft>
                <a:spcPts val="40"/>
              </a:spcAft>
            </a:pPr>
            <a:r>
              <a:rPr lang="uk-UA" altLang="ru-UA" sz="2000" i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Страхова сума може бути встановлена за Програмами страхування для конкретних Застрахованих осіб, та/або за Договором страхування в цілому.</a:t>
            </a:r>
            <a:r>
              <a:rPr lang="uk-UA" altLang="ru-UA" sz="2000" i="1" dirty="0">
                <a:latin typeface="+mj-lt"/>
              </a:rPr>
              <a:t> </a:t>
            </a:r>
          </a:p>
          <a:p>
            <a:pPr marL="179705" algn="ctr">
              <a:lnSpc>
                <a:spcPct val="107000"/>
              </a:lnSpc>
              <a:spcAft>
                <a:spcPts val="40"/>
              </a:spcAft>
            </a:pPr>
            <a:endParaRPr lang="uk-UA" sz="2400" dirty="0"/>
          </a:p>
          <a:p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14D1AA4-7B2D-4214-B64C-387E8DF274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19FF5D7-B65E-4163-AE31-79DA27D7036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0" y="1556792"/>
            <a:ext cx="2716506" cy="2829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3313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F7196A2-86FA-45E0-9C68-80628FA96A2B}"/>
              </a:ext>
            </a:extLst>
          </p:cNvPr>
          <p:cNvSpPr txBox="1"/>
          <p:nvPr/>
        </p:nvSpPr>
        <p:spPr>
          <a:xfrm>
            <a:off x="848544" y="3784814"/>
            <a:ext cx="8352929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ru-RU" sz="1000" b="1" dirty="0">
              <a:solidFill>
                <a:srgbClr val="C00000"/>
              </a:solidFill>
            </a:endParaRPr>
          </a:p>
          <a:p>
            <a:r>
              <a:rPr lang="ru-UA" sz="2400" dirty="0"/>
              <a:t> </a:t>
            </a:r>
            <a:endParaRPr lang="ru-RU" sz="2400" b="1" i="1" dirty="0"/>
          </a:p>
        </p:txBody>
      </p:sp>
      <p:sp>
        <p:nvSpPr>
          <p:cNvPr id="4" name="Прямоугольник 19">
            <a:extLst>
              <a:ext uri="{FF2B5EF4-FFF2-40B4-BE49-F238E27FC236}">
                <a16:creationId xmlns:a16="http://schemas.microsoft.com/office/drawing/2014/main" id="{C52557CE-7F35-4345-9427-CA0715A7ABD8}"/>
              </a:ext>
            </a:extLst>
          </p:cNvPr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i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ФРАНШИЗА</a:t>
            </a:r>
            <a:endParaRPr lang="ru-RU" sz="2400" b="1" i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767675-EE01-4BC4-8C15-01A64A02F802}"/>
              </a:ext>
            </a:extLst>
          </p:cNvPr>
          <p:cNvSpPr txBox="1"/>
          <p:nvPr/>
        </p:nvSpPr>
        <p:spPr>
          <a:xfrm>
            <a:off x="4409768" y="2025937"/>
            <a:ext cx="482453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–   </a:t>
            </a:r>
            <a:r>
              <a:rPr lang="ru-RU" sz="2400" b="1" i="1" dirty="0" err="1">
                <a:solidFill>
                  <a:srgbClr val="C00000"/>
                </a:solidFill>
              </a:rPr>
              <a:t>частина</a:t>
            </a:r>
            <a:r>
              <a:rPr lang="ru-RU" sz="2400" b="1" i="1" dirty="0">
                <a:solidFill>
                  <a:srgbClr val="C00000"/>
                </a:solidFill>
              </a:rPr>
              <a:t> </a:t>
            </a:r>
            <a:r>
              <a:rPr lang="ru-RU" sz="2400" b="1" i="1" dirty="0" err="1">
                <a:solidFill>
                  <a:srgbClr val="C00000"/>
                </a:solidFill>
              </a:rPr>
              <a:t>збитків</a:t>
            </a:r>
            <a:r>
              <a:rPr lang="ru-RU" sz="2400" b="1" i="1" dirty="0">
                <a:solidFill>
                  <a:srgbClr val="C00000"/>
                </a:solidFill>
              </a:rPr>
              <a:t>, </a:t>
            </a:r>
            <a:r>
              <a:rPr lang="ru-RU" sz="2400" b="1" i="1" dirty="0" err="1">
                <a:solidFill>
                  <a:srgbClr val="C00000"/>
                </a:solidFill>
              </a:rPr>
              <a:t>що</a:t>
            </a:r>
            <a:r>
              <a:rPr lang="ru-RU" sz="2400" b="1" i="1" dirty="0">
                <a:solidFill>
                  <a:srgbClr val="C00000"/>
                </a:solidFill>
              </a:rPr>
              <a:t> не </a:t>
            </a:r>
            <a:r>
              <a:rPr lang="ru-RU" sz="2400" b="1" i="1" dirty="0" err="1">
                <a:solidFill>
                  <a:srgbClr val="C00000"/>
                </a:solidFill>
              </a:rPr>
              <a:t>відшкодовується</a:t>
            </a:r>
            <a:r>
              <a:rPr lang="ru-RU" sz="2400" b="1" i="1" dirty="0">
                <a:solidFill>
                  <a:srgbClr val="C00000"/>
                </a:solidFill>
              </a:rPr>
              <a:t> Страховиком </a:t>
            </a:r>
            <a:r>
              <a:rPr lang="ru-RU" sz="2400" b="1" i="1" dirty="0" err="1">
                <a:solidFill>
                  <a:srgbClr val="C00000"/>
                </a:solidFill>
              </a:rPr>
              <a:t>згідно</a:t>
            </a:r>
            <a:r>
              <a:rPr lang="ru-RU" sz="2400" b="1" i="1" dirty="0">
                <a:solidFill>
                  <a:srgbClr val="C00000"/>
                </a:solidFill>
              </a:rPr>
              <a:t> з договором страхування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C8D7684-6528-432E-8C97-54C5D39147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528" y="1678621"/>
            <a:ext cx="3470256" cy="18379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229B9DB-3B22-488A-87DB-E35F3450FA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3" y="6717792"/>
            <a:ext cx="9906000" cy="140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4480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31052</TotalTime>
  <Words>2682</Words>
  <Application>Microsoft Office PowerPoint</Application>
  <PresentationFormat>Аркуш A4 (210x297 мм)</PresentationFormat>
  <Paragraphs>315</Paragraphs>
  <Slides>25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25</vt:i4>
      </vt:variant>
    </vt:vector>
  </HeadingPairs>
  <TitlesOfParts>
    <vt:vector size="32" baseType="lpstr">
      <vt:lpstr>Arial</vt:lpstr>
      <vt:lpstr>Calibri</vt:lpstr>
      <vt:lpstr>Tahoma</vt:lpstr>
      <vt:lpstr>Times New Roman</vt:lpstr>
      <vt:lpstr>Times New Roman, serif</vt:lpstr>
      <vt:lpstr>Wingdings</vt:lpstr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2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PR_2</dc:creator>
  <cp:lastModifiedBy>Admin</cp:lastModifiedBy>
  <cp:revision>669</cp:revision>
  <dcterms:created xsi:type="dcterms:W3CDTF">2015-01-26T12:29:32Z</dcterms:created>
  <dcterms:modified xsi:type="dcterms:W3CDTF">2025-09-22T07:19:42Z</dcterms:modified>
</cp:coreProperties>
</file>